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63"/>
  </p:notesMasterIdLst>
  <p:sldIdLst>
    <p:sldId id="256" r:id="rId5"/>
    <p:sldId id="263" r:id="rId6"/>
    <p:sldId id="338" r:id="rId7"/>
    <p:sldId id="264" r:id="rId8"/>
    <p:sldId id="265" r:id="rId9"/>
    <p:sldId id="292" r:id="rId10"/>
    <p:sldId id="267" r:id="rId11"/>
    <p:sldId id="416" r:id="rId12"/>
    <p:sldId id="417" r:id="rId13"/>
    <p:sldId id="346" r:id="rId14"/>
    <p:sldId id="320" r:id="rId15"/>
    <p:sldId id="315" r:id="rId16"/>
    <p:sldId id="418" r:id="rId17"/>
    <p:sldId id="313" r:id="rId18"/>
    <p:sldId id="321" r:id="rId19"/>
    <p:sldId id="419" r:id="rId20"/>
    <p:sldId id="365" r:id="rId21"/>
    <p:sldId id="341" r:id="rId22"/>
    <p:sldId id="366" r:id="rId23"/>
    <p:sldId id="274" r:id="rId24"/>
    <p:sldId id="328" r:id="rId25"/>
    <p:sldId id="420" r:id="rId26"/>
    <p:sldId id="634" r:id="rId27"/>
    <p:sldId id="330" r:id="rId28"/>
    <p:sldId id="635" r:id="rId29"/>
    <p:sldId id="386" r:id="rId30"/>
    <p:sldId id="622" r:id="rId31"/>
    <p:sldId id="633" r:id="rId32"/>
    <p:sldId id="623" r:id="rId33"/>
    <p:sldId id="528" r:id="rId34"/>
    <p:sldId id="389" r:id="rId35"/>
    <p:sldId id="402" r:id="rId36"/>
    <p:sldId id="283" r:id="rId37"/>
    <p:sldId id="385" r:id="rId38"/>
    <p:sldId id="394" r:id="rId39"/>
    <p:sldId id="282" r:id="rId40"/>
    <p:sldId id="403" r:id="rId41"/>
    <p:sldId id="380" r:id="rId42"/>
    <p:sldId id="266" r:id="rId43"/>
    <p:sldId id="379" r:id="rId44"/>
    <p:sldId id="367" r:id="rId45"/>
    <p:sldId id="613" r:id="rId46"/>
    <p:sldId id="608" r:id="rId47"/>
    <p:sldId id="609" r:id="rId48"/>
    <p:sldId id="610" r:id="rId49"/>
    <p:sldId id="594" r:id="rId50"/>
    <p:sldId id="607" r:id="rId51"/>
    <p:sldId id="612" r:id="rId52"/>
    <p:sldId id="615" r:id="rId53"/>
    <p:sldId id="616" r:id="rId54"/>
    <p:sldId id="617" r:id="rId55"/>
    <p:sldId id="618" r:id="rId56"/>
    <p:sldId id="331" r:id="rId57"/>
    <p:sldId id="332" r:id="rId58"/>
    <p:sldId id="636" r:id="rId59"/>
    <p:sldId id="362" r:id="rId60"/>
    <p:sldId id="377" r:id="rId61"/>
    <p:sldId id="261" r:id="rId62"/>
  </p:sldIdLst>
  <p:sldSz cx="12192000" cy="6858000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Light" panose="020B0306030504020204" pitchFamily="34" charset="0"/>
      <p:regular r:id="rId69"/>
      <p:italic r:id="rId70"/>
    </p:embeddedFont>
    <p:embeddedFont>
      <p:font typeface="Oswald" panose="00000500000000000000" pitchFamily="2" charset="0"/>
      <p:regular r:id="rId71"/>
      <p:bold r:id="rId72"/>
    </p:embeddedFont>
    <p:embeddedFont>
      <p:font typeface="Roboto Condensed" panose="02000000000000000000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46A85-43B3-4727-BFAC-9D792F843C64}" v="176" dt="2024-11-18T15:31:49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29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ug, Jens Kristoffer" userId="d7e3800d-ccb0-47a3-9b5e-90a1c3076444" providerId="ADAL" clId="{17A46A85-43B3-4727-BFAC-9D792F843C64}"/>
    <pc:docChg chg="undo custSel addSld delSld modSld">
      <pc:chgData name="Haug, Jens Kristoffer" userId="d7e3800d-ccb0-47a3-9b5e-90a1c3076444" providerId="ADAL" clId="{17A46A85-43B3-4727-BFAC-9D792F843C64}" dt="2024-11-18T15:31:49.071" v="308" actId="20577"/>
      <pc:docMkLst>
        <pc:docMk/>
      </pc:docMkLst>
      <pc:sldChg chg="modSp mod">
        <pc:chgData name="Haug, Jens Kristoffer" userId="d7e3800d-ccb0-47a3-9b5e-90a1c3076444" providerId="ADAL" clId="{17A46A85-43B3-4727-BFAC-9D792F843C64}" dt="2024-11-14T14:28:50.398" v="299" actId="20577"/>
        <pc:sldMkLst>
          <pc:docMk/>
          <pc:sldMk cId="429471054" sldId="256"/>
        </pc:sldMkLst>
        <pc:spChg chg="mod">
          <ac:chgData name="Haug, Jens Kristoffer" userId="d7e3800d-ccb0-47a3-9b5e-90a1c3076444" providerId="ADAL" clId="{17A46A85-43B3-4727-BFAC-9D792F843C64}" dt="2024-11-12T08:53:25.238" v="118" actId="20577"/>
          <ac:spMkLst>
            <pc:docMk/>
            <pc:sldMk cId="429471054" sldId="256"/>
            <ac:spMk id="4" creationId="{4B419842-592E-434F-A9A0-9D056E879673}"/>
          </ac:spMkLst>
        </pc:spChg>
        <pc:spChg chg="mod">
          <ac:chgData name="Haug, Jens Kristoffer" userId="d7e3800d-ccb0-47a3-9b5e-90a1c3076444" providerId="ADAL" clId="{17A46A85-43B3-4727-BFAC-9D792F843C64}" dt="2024-11-14T14:28:50.398" v="299" actId="20577"/>
          <ac:spMkLst>
            <pc:docMk/>
            <pc:sldMk cId="429471054" sldId="256"/>
            <ac:spMk id="5" creationId="{1A0095F8-98D7-4910-A38E-D9915094E096}"/>
          </ac:spMkLst>
        </pc:spChg>
      </pc:sldChg>
      <pc:sldChg chg="modSp mod">
        <pc:chgData name="Haug, Jens Kristoffer" userId="d7e3800d-ccb0-47a3-9b5e-90a1c3076444" providerId="ADAL" clId="{17A46A85-43B3-4727-BFAC-9D792F843C64}" dt="2024-11-11T20:42:17.740" v="114" actId="6549"/>
        <pc:sldMkLst>
          <pc:docMk/>
          <pc:sldMk cId="2704670153" sldId="263"/>
        </pc:sldMkLst>
        <pc:spChg chg="mod">
          <ac:chgData name="Haug, Jens Kristoffer" userId="d7e3800d-ccb0-47a3-9b5e-90a1c3076444" providerId="ADAL" clId="{17A46A85-43B3-4727-BFAC-9D792F843C64}" dt="2024-11-11T20:42:17.740" v="114" actId="6549"/>
          <ac:spMkLst>
            <pc:docMk/>
            <pc:sldMk cId="2704670153" sldId="263"/>
            <ac:spMk id="6" creationId="{1DB54561-CE16-40B7-8B2D-4CEFA38FAC06}"/>
          </ac:spMkLst>
        </pc:spChg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2544337650" sldId="340"/>
        </pc:sldMkLst>
      </pc:sldChg>
      <pc:sldChg chg="del">
        <pc:chgData name="Haug, Jens Kristoffer" userId="d7e3800d-ccb0-47a3-9b5e-90a1c3076444" providerId="ADAL" clId="{17A46A85-43B3-4727-BFAC-9D792F843C64}" dt="2024-11-14T14:28:39.784" v="297" actId="47"/>
        <pc:sldMkLst>
          <pc:docMk/>
          <pc:sldMk cId="509437103" sldId="34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334039435" sldId="360"/>
        </pc:sldMkLst>
      </pc:sldChg>
      <pc:sldChg chg="modSp">
        <pc:chgData name="Haug, Jens Kristoffer" userId="d7e3800d-ccb0-47a3-9b5e-90a1c3076444" providerId="ADAL" clId="{17A46A85-43B3-4727-BFAC-9D792F843C64}" dt="2024-11-14T08:03:01.195" v="292" actId="6549"/>
        <pc:sldMkLst>
          <pc:docMk/>
          <pc:sldMk cId="1669836019" sldId="362"/>
        </pc:sldMkLst>
        <pc:spChg chg="mod">
          <ac:chgData name="Haug, Jens Kristoffer" userId="d7e3800d-ccb0-47a3-9b5e-90a1c3076444" providerId="ADAL" clId="{17A46A85-43B3-4727-BFAC-9D792F843C64}" dt="2024-11-14T08:03:01.195" v="292" actId="6549"/>
          <ac:spMkLst>
            <pc:docMk/>
            <pc:sldMk cId="1669836019" sldId="362"/>
            <ac:spMk id="5" creationId="{A3B49984-94EF-E7C5-A416-D533DC4E0B05}"/>
          </ac:spMkLst>
        </pc:spChg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499407777" sldId="36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517105781" sldId="370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4001188718" sldId="371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520987944" sldId="372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981369564" sldId="37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915593016" sldId="374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3046763057" sldId="375"/>
        </pc:sldMkLst>
      </pc:sldChg>
      <pc:sldChg chg="delSp modAnim">
        <pc:chgData name="Haug, Jens Kristoffer" userId="d7e3800d-ccb0-47a3-9b5e-90a1c3076444" providerId="ADAL" clId="{17A46A85-43B3-4727-BFAC-9D792F843C64}" dt="2024-11-14T08:03:10.555" v="293" actId="478"/>
        <pc:sldMkLst>
          <pc:docMk/>
          <pc:sldMk cId="3335662449" sldId="377"/>
        </pc:sldMkLst>
        <pc:picChg chg="del">
          <ac:chgData name="Haug, Jens Kristoffer" userId="d7e3800d-ccb0-47a3-9b5e-90a1c3076444" providerId="ADAL" clId="{17A46A85-43B3-4727-BFAC-9D792F843C64}" dt="2024-11-14T08:03:10.555" v="293" actId="478"/>
          <ac:picMkLst>
            <pc:docMk/>
            <pc:sldMk cId="3335662449" sldId="377"/>
            <ac:picMk id="4" creationId="{F0F90523-1F47-DFE2-3E63-1580D6B8B2CF}"/>
          </ac:picMkLst>
        </pc:picChg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346102437" sldId="382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2678679311" sldId="383"/>
        </pc:sldMkLst>
      </pc:sldChg>
      <pc:sldChg chg="del">
        <pc:chgData name="Haug, Jens Kristoffer" userId="d7e3800d-ccb0-47a3-9b5e-90a1c3076444" providerId="ADAL" clId="{17A46A85-43B3-4727-BFAC-9D792F843C64}" dt="2024-11-14T08:57:22.937" v="296" actId="47"/>
        <pc:sldMkLst>
          <pc:docMk/>
          <pc:sldMk cId="246983496" sldId="388"/>
        </pc:sldMkLst>
      </pc:sldChg>
      <pc:sldChg chg="del">
        <pc:chgData name="Haug, Jens Kristoffer" userId="d7e3800d-ccb0-47a3-9b5e-90a1c3076444" providerId="ADAL" clId="{17A46A85-43B3-4727-BFAC-9D792F843C64}" dt="2024-11-14T07:52:28.382" v="291" actId="47"/>
        <pc:sldMkLst>
          <pc:docMk/>
          <pc:sldMk cId="2607465878" sldId="391"/>
        </pc:sldMkLst>
      </pc:sldChg>
      <pc:sldChg chg="del">
        <pc:chgData name="Haug, Jens Kristoffer" userId="d7e3800d-ccb0-47a3-9b5e-90a1c3076444" providerId="ADAL" clId="{17A46A85-43B3-4727-BFAC-9D792F843C64}" dt="2024-11-14T08:29:16.118" v="295" actId="47"/>
        <pc:sldMkLst>
          <pc:docMk/>
          <pc:sldMk cId="3429237264" sldId="392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509413892" sldId="396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66299080" sldId="397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91085370" sldId="398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595225021" sldId="400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48497999" sldId="401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461535532" sldId="404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632610636" sldId="405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627213958" sldId="406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606610858" sldId="407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569433882" sldId="408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575096385" sldId="409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635476172" sldId="410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720470580" sldId="411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701759530" sldId="412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885032630" sldId="413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001362981" sldId="414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4141450290" sldId="415"/>
        </pc:sldMkLst>
      </pc:sldChg>
      <pc:sldChg chg="modSp add mod modAnim">
        <pc:chgData name="Haug, Jens Kristoffer" userId="d7e3800d-ccb0-47a3-9b5e-90a1c3076444" providerId="ADAL" clId="{17A46A85-43B3-4727-BFAC-9D792F843C64}" dt="2024-11-18T15:31:49.071" v="308" actId="20577"/>
        <pc:sldMkLst>
          <pc:docMk/>
          <pc:sldMk cId="122835008" sldId="636"/>
        </pc:sldMkLst>
        <pc:spChg chg="mod">
          <ac:chgData name="Haug, Jens Kristoffer" userId="d7e3800d-ccb0-47a3-9b5e-90a1c3076444" providerId="ADAL" clId="{17A46A85-43B3-4727-BFAC-9D792F843C64}" dt="2024-11-13T21:13:36.499" v="287" actId="5793"/>
          <ac:spMkLst>
            <pc:docMk/>
            <pc:sldMk cId="122835008" sldId="636"/>
            <ac:spMk id="3" creationId="{00000000-0000-0000-0000-000000000000}"/>
          </ac:spMkLst>
        </pc:spChg>
        <pc:spChg chg="mod">
          <ac:chgData name="Haug, Jens Kristoffer" userId="d7e3800d-ccb0-47a3-9b5e-90a1c3076444" providerId="ADAL" clId="{17A46A85-43B3-4727-BFAC-9D792F843C64}" dt="2024-11-13T20:59:53.223" v="239" actId="20577"/>
          <ac:spMkLst>
            <pc:docMk/>
            <pc:sldMk cId="122835008" sldId="636"/>
            <ac:spMk id="7" creationId="{5539EC67-2213-A584-D30F-9E315E87D6A2}"/>
          </ac:spMkLst>
        </pc:spChg>
        <pc:spChg chg="mod">
          <ac:chgData name="Haug, Jens Kristoffer" userId="d7e3800d-ccb0-47a3-9b5e-90a1c3076444" providerId="ADAL" clId="{17A46A85-43B3-4727-BFAC-9D792F843C64}" dt="2024-11-18T15:31:49.071" v="308" actId="20577"/>
          <ac:spMkLst>
            <pc:docMk/>
            <pc:sldMk cId="122835008" sldId="636"/>
            <ac:spMk id="8" creationId="{9EE8E2C5-9A82-638E-AB15-A77459755850}"/>
          </ac:spMkLst>
        </pc:spChg>
      </pc:sldChg>
      <pc:sldChg chg="new del">
        <pc:chgData name="Haug, Jens Kristoffer" userId="d7e3800d-ccb0-47a3-9b5e-90a1c3076444" providerId="ADAL" clId="{17A46A85-43B3-4727-BFAC-9D792F843C64}" dt="2024-11-13T21:13:38.298" v="289" actId="680"/>
        <pc:sldMkLst>
          <pc:docMk/>
          <pc:sldMk cId="963182965" sldId="6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DD7F7-E676-4C66-BD76-ADD6E5F31617}" type="datetimeFigureOut">
              <a:rPr lang="nb-NO" smtClean="0"/>
              <a:t>18.11.2024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BE99E-27D7-4479-B4B7-7DB397DFE8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81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5AC-5403-490C-B9FD-259E9A173E72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12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4394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91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460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b="1" dirty="0"/>
              <a:t>skjærtorsdag, langfredag</a:t>
            </a:r>
            <a:r>
              <a:rPr lang="nb-NO" dirty="0"/>
              <a:t>, </a:t>
            </a:r>
            <a:r>
              <a:rPr lang="nb-NO" b="1" dirty="0"/>
              <a:t>2. påskedag</a:t>
            </a:r>
            <a:r>
              <a:rPr lang="nb-NO" dirty="0"/>
              <a:t>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2933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266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232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3637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4201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6143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229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CE31B-44D5-4660-BB22-A41AD3387EA5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050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77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9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TRAMO-SEATS developed by Gomez an </a:t>
            </a:r>
            <a:r>
              <a:rPr lang="en-US" dirty="0" err="1"/>
              <a:t>Maravall</a:t>
            </a:r>
            <a:r>
              <a:rPr lang="en-US" dirty="0"/>
              <a:t> (Spain) 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forkortelsen</a:t>
            </a:r>
            <a:r>
              <a:rPr lang="en-US" dirty="0"/>
              <a:t> </a:t>
            </a:r>
            <a:r>
              <a:rPr lang="en-US" sz="1200" dirty="0"/>
              <a:t>TRAMO=</a:t>
            </a:r>
            <a:r>
              <a:rPr lang="en-US" sz="1200" b="1" dirty="0"/>
              <a:t>T</a:t>
            </a:r>
            <a:r>
              <a:rPr lang="en-US" sz="1200" dirty="0"/>
              <a:t>ime series </a:t>
            </a:r>
            <a:r>
              <a:rPr lang="en-US" sz="1200" b="1" dirty="0"/>
              <a:t>R</a:t>
            </a:r>
            <a:r>
              <a:rPr lang="en-US" sz="1200" dirty="0"/>
              <a:t>egression with </a:t>
            </a:r>
            <a:r>
              <a:rPr lang="en-US" sz="1200" b="1" u="sng" dirty="0"/>
              <a:t>A</a:t>
            </a:r>
            <a:r>
              <a:rPr lang="en-US" sz="1200" u="sng" dirty="0"/>
              <a:t>RIMA</a:t>
            </a:r>
            <a:r>
              <a:rPr lang="en-US" sz="1200" dirty="0"/>
              <a:t> noise, </a:t>
            </a:r>
            <a:r>
              <a:rPr lang="en-US" sz="1200" b="1" dirty="0"/>
              <a:t>M</a:t>
            </a:r>
            <a:r>
              <a:rPr lang="en-US" sz="1200" dirty="0"/>
              <a:t>issing observations and </a:t>
            </a:r>
            <a:r>
              <a:rPr lang="en-US" sz="1200" b="1" dirty="0"/>
              <a:t>O</a:t>
            </a:r>
            <a:r>
              <a:rPr lang="en-US" sz="1200" dirty="0"/>
              <a:t>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TRAMO </a:t>
            </a:r>
            <a:r>
              <a:rPr lang="en-US" sz="1200" dirty="0" err="1"/>
              <a:t>anvender</a:t>
            </a:r>
            <a:r>
              <a:rPr lang="en-US" sz="1200" dirty="0"/>
              <a:t> BIC (Bayesian Information Criterion) for å </a:t>
            </a:r>
            <a:r>
              <a:rPr lang="en-US" sz="1200" dirty="0" err="1"/>
              <a:t>velge</a:t>
            </a:r>
            <a:r>
              <a:rPr lang="en-US" sz="1200" dirty="0"/>
              <a:t> </a:t>
            </a:r>
            <a:r>
              <a:rPr lang="en-US" sz="1200" dirty="0" err="1"/>
              <a:t>beste</a:t>
            </a:r>
            <a:r>
              <a:rPr lang="en-US" sz="1200" dirty="0"/>
              <a:t> </a:t>
            </a:r>
            <a:r>
              <a:rPr lang="en-US" sz="1200" dirty="0" err="1"/>
              <a:t>modell</a:t>
            </a:r>
            <a:r>
              <a:rPr lang="en-US" sz="1200" dirty="0"/>
              <a:t> (</a:t>
            </a:r>
            <a:r>
              <a:rPr lang="en-US" sz="1200" dirty="0" err="1"/>
              <a:t>føyer</a:t>
            </a:r>
            <a:r>
              <a:rPr lang="en-US" sz="1200" dirty="0"/>
              <a:t> </a:t>
            </a:r>
            <a:r>
              <a:rPr lang="en-US" sz="1200" dirty="0" err="1"/>
              <a:t>dataene</a:t>
            </a:r>
            <a:r>
              <a:rPr lang="en-US" sz="1200" dirty="0"/>
              <a:t> best)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Ved</a:t>
            </a:r>
            <a:r>
              <a:rPr lang="en-US" sz="1200" dirty="0"/>
              <a:t> </a:t>
            </a:r>
            <a:r>
              <a:rPr lang="en-US" sz="1200" dirty="0" err="1"/>
              <a:t>tidligere</a:t>
            </a:r>
            <a:r>
              <a:rPr lang="en-US" sz="1200" dirty="0"/>
              <a:t> standard, </a:t>
            </a:r>
            <a:r>
              <a:rPr lang="en-US" sz="1200" dirty="0" err="1"/>
              <a:t>Pickmdl</a:t>
            </a:r>
            <a:r>
              <a:rPr lang="en-US" sz="1200" dirty="0"/>
              <a:t>{}, </a:t>
            </a:r>
            <a:r>
              <a:rPr lang="en-US" sz="1200" dirty="0" err="1"/>
              <a:t>verdsettes</a:t>
            </a:r>
            <a:r>
              <a:rPr lang="en-US" sz="1200" dirty="0"/>
              <a:t> </a:t>
            </a:r>
            <a:r>
              <a:rPr lang="en-US" sz="1200" dirty="0" err="1"/>
              <a:t>enkle</a:t>
            </a:r>
            <a:r>
              <a:rPr lang="en-US" sz="1200" dirty="0"/>
              <a:t> </a:t>
            </a:r>
            <a:r>
              <a:rPr lang="en-US" sz="1200" dirty="0" err="1"/>
              <a:t>modeller</a:t>
            </a:r>
            <a:r>
              <a:rPr lang="en-US" sz="1200" dirty="0"/>
              <a:t>, med </a:t>
            </a:r>
            <a:r>
              <a:rPr lang="en-US" sz="1200" dirty="0" err="1"/>
              <a:t>få</a:t>
            </a:r>
            <a:r>
              <a:rPr lang="en-US" sz="1200" dirty="0"/>
              <a:t> </a:t>
            </a:r>
            <a:r>
              <a:rPr lang="en-US" sz="1200" dirty="0" err="1"/>
              <a:t>parametre</a:t>
            </a:r>
            <a:r>
              <a:rPr lang="en-US" sz="1200" dirty="0"/>
              <a:t> å </a:t>
            </a:r>
            <a:r>
              <a:rPr lang="en-US" sz="1200" dirty="0" err="1"/>
              <a:t>estimere</a:t>
            </a:r>
            <a:r>
              <a:rPr lang="en-US" sz="1200" dirty="0"/>
              <a:t>, </a:t>
            </a:r>
            <a:r>
              <a:rPr lang="en-US" sz="1200" dirty="0" err="1"/>
              <a:t>høyt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762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Ingen krav om normalfordelte </a:t>
            </a:r>
            <a:r>
              <a:rPr lang="nb-NO" dirty="0" err="1"/>
              <a:t>regARIMA-residualer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589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ARIMA time series models </a:t>
            </a:r>
            <a:r>
              <a:rPr lang="en-US" sz="1200" b="1" dirty="0"/>
              <a:t>assumes stationary TS 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stationary TS (or process) has constant mean and constant variance over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By log-transformation the data, ln〖(𝑂〗_𝑡), we often get constant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Constant mean is achieved by applying regular and seasonal differencing (ARIMA)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24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TRAMO-SEATS developed by Gomez an </a:t>
            </a:r>
            <a:r>
              <a:rPr lang="en-US" dirty="0" err="1"/>
              <a:t>Maravall</a:t>
            </a:r>
            <a:r>
              <a:rPr lang="en-US" dirty="0"/>
              <a:t> (Spain) 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forkortelsen</a:t>
            </a:r>
            <a:r>
              <a:rPr lang="en-US" dirty="0"/>
              <a:t> </a:t>
            </a:r>
            <a:r>
              <a:rPr lang="en-US" sz="1200" dirty="0"/>
              <a:t>TRAMO=</a:t>
            </a:r>
            <a:r>
              <a:rPr lang="en-US" sz="1200" b="1" dirty="0"/>
              <a:t>T</a:t>
            </a:r>
            <a:r>
              <a:rPr lang="en-US" sz="1200" dirty="0"/>
              <a:t>ime series </a:t>
            </a:r>
            <a:r>
              <a:rPr lang="en-US" sz="1200" b="1" dirty="0"/>
              <a:t>R</a:t>
            </a:r>
            <a:r>
              <a:rPr lang="en-US" sz="1200" dirty="0"/>
              <a:t>egression with </a:t>
            </a:r>
            <a:r>
              <a:rPr lang="en-US" sz="1200" b="1" u="sng" dirty="0"/>
              <a:t>A</a:t>
            </a:r>
            <a:r>
              <a:rPr lang="en-US" sz="1200" u="sng" dirty="0"/>
              <a:t>RIMA</a:t>
            </a:r>
            <a:r>
              <a:rPr lang="en-US" sz="1200" dirty="0"/>
              <a:t> noise, </a:t>
            </a:r>
            <a:r>
              <a:rPr lang="en-US" sz="1200" b="1" dirty="0"/>
              <a:t>M</a:t>
            </a:r>
            <a:r>
              <a:rPr lang="en-US" sz="1200" dirty="0"/>
              <a:t>issing observations and </a:t>
            </a:r>
            <a:r>
              <a:rPr lang="en-US" sz="1200" b="1" dirty="0"/>
              <a:t>O</a:t>
            </a:r>
            <a:r>
              <a:rPr lang="en-US" sz="1200" dirty="0"/>
              <a:t>utliers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512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CE31B-44D5-4660-BB22-A41AD3387EA5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06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198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48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4F27-3853-49F6-BC38-BAFB8E775C39}" type="datetimeFigureOut">
              <a:rPr lang="nb-NO" smtClean="0"/>
              <a:t>18.11.2024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FAB50-E4D1-451B-9D72-97ED3C8FA71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713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0" y="180000"/>
            <a:ext cx="12192000" cy="1304784"/>
          </a:xfrm>
        </p:spPr>
        <p:txBody>
          <a:bodyPr lIns="432000" rIns="432000" anchor="ctr" anchorCtr="0">
            <a:noAutofit/>
          </a:bodyPr>
          <a:lstStyle>
            <a:lvl1pPr algn="l">
              <a:defRPr sz="4000" b="0" baseline="0">
                <a:solidFill>
                  <a:schemeClr val="tx2"/>
                </a:solidFill>
                <a:latin typeface="Oswald" panose="02000503000000000000" pitchFamily="2" charset="0"/>
              </a:defRPr>
            </a:lvl1pPr>
          </a:lstStyle>
          <a:p>
            <a:r>
              <a:rPr lang="nb-NO" dirty="0"/>
              <a:t>Klikk for å redigere tittelstil som kan gå over to linjer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7440000" y="6381328"/>
            <a:ext cx="4320480" cy="360000"/>
          </a:xfrm>
        </p:spPr>
        <p:txBody>
          <a:bodyPr/>
          <a:lstStyle>
            <a:lvl1pPr algn="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5424000" y="6381328"/>
            <a:ext cx="1440000" cy="360000"/>
          </a:xfrm>
        </p:spPr>
        <p:txBody>
          <a:bodyPr/>
          <a:lstStyle>
            <a:lvl1pPr algn="ct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1623251-EE32-4CBF-AD53-D522594F4345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>
          <a:xfrm>
            <a:off x="0" y="1530000"/>
            <a:ext cx="12192000" cy="4572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230001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  <p:sldLayoutId id="2147483696" r:id="rId16"/>
    <p:sldLayoutId id="2147483697" r:id="rId17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Påbygningskurs i Sesongjustering og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3909549"/>
            <a:ext cx="9390018" cy="863313"/>
          </a:xfrm>
        </p:spPr>
        <p:txBody>
          <a:bodyPr/>
          <a:lstStyle/>
          <a:p>
            <a:r>
              <a:rPr lang="nb-NO" dirty="0"/>
              <a:t>Oslo, 12</a:t>
            </a:r>
            <a:r>
              <a:rPr lang="nb-NO"/>
              <a:t>.-14. </a:t>
            </a:r>
            <a:r>
              <a:rPr lang="nb-NO" dirty="0"/>
              <a:t>November 2024</a:t>
            </a:r>
          </a:p>
          <a:p>
            <a:r>
              <a:rPr lang="nb-NO" dirty="0"/>
              <a:t>Kursholdere: Jørn Ivar Hamre og Jens Kristoffer </a:t>
            </a:r>
            <a:r>
              <a:rPr lang="nb-NO" dirty="0" err="1"/>
              <a:t>HAug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 l="-1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5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3x15</a:t>
            </a:r>
            <a:r>
              <a:rPr lang="nb-NO" dirty="0"/>
              <a:t> – filter:</a:t>
            </a:r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D9C6B8C6-C012-6192-43F0-430F5C76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30" y="1279892"/>
            <a:ext cx="7838288" cy="4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521D11-769D-00D0-E248-446C7BE1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Iterativt glidende gjennomsnitt.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AECADB-6758-4E74-1AAB-015A7AEF39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4267040" cy="3867505"/>
          </a:xfrm>
        </p:spPr>
        <p:txBody>
          <a:bodyPr/>
          <a:lstStyle/>
          <a:p>
            <a:r>
              <a:rPr lang="nb-NO" sz="1800" dirty="0"/>
              <a:t>Iterativ anvendelse av glidende gjennomsnitt betyr at serien filtreres ved at glidende gjennomsnitt beregnes gjentagende, på flere ulike måter. </a:t>
            </a:r>
          </a:p>
          <a:p>
            <a:pPr lvl="4"/>
            <a:r>
              <a:rPr lang="nb-NO" sz="1600" dirty="0"/>
              <a:t>Sesongfilter (f.eks. 3x5)</a:t>
            </a:r>
          </a:p>
          <a:p>
            <a:pPr lvl="4"/>
            <a:r>
              <a:rPr lang="nb-NO" sz="1600" dirty="0"/>
              <a:t>Trendfilter (Henderson) </a:t>
            </a:r>
          </a:p>
          <a:p>
            <a:r>
              <a:rPr lang="nb-NO" sz="1800" dirty="0"/>
              <a:t>Vi går ikke nærmere inn på dette.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4BD6344-0267-D0F7-4943-8570D066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78" y="2220560"/>
            <a:ext cx="6276975" cy="3295650"/>
          </a:xfrm>
          <a:prstGeom prst="rect">
            <a:avLst/>
          </a:prstGeom>
        </p:spPr>
      </p:pic>
      <p:pic>
        <p:nvPicPr>
          <p:cNvPr id="5122" name="Picture 2" descr="Nerd Emoji - Free PNG Emojis | Emoji Island">
            <a:extLst>
              <a:ext uri="{FF2B5EF4-FFF2-40B4-BE49-F238E27FC236}">
                <a16:creationId xmlns:a16="http://schemas.microsoft.com/office/drawing/2014/main" id="{E025EBD8-0AC4-0382-332E-46265B37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29" y="5516210"/>
            <a:ext cx="1182498" cy="11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</p:spPr>
            <p:txBody>
              <a:bodyPr>
                <a:normAutofit/>
              </a:bodyPr>
              <a:lstStyle/>
              <a:p>
                <a:r>
                  <a:rPr lang="nb-NO" dirty="0"/>
                  <a:t>SI-rate: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14:m>
                  <m:oMath xmlns:m="http://schemas.openxmlformats.org/officeDocument/2006/math">
                    <m:r>
                      <a:rPr lang="nb-NO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>
                    <a:solidFill>
                      <a:srgbClr val="FFC000"/>
                    </a:solidFill>
                  </a:rPr>
                  <a:t> IRREGULÆR</a:t>
                </a:r>
                <a:r>
                  <a:rPr lang="nb-NO" dirty="0"/>
                  <a:t> versus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lassholder for innhold 6" descr="Et bilde som inneholder tekst, Plottdiagram, diagram, line&#10;&#10;Automatisk generert beskrivelse">
            <a:extLst>
              <a:ext uri="{FF2B5EF4-FFF2-40B4-BE49-F238E27FC236}">
                <a16:creationId xmlns:a16="http://schemas.microsoft.com/office/drawing/2014/main" id="{008855A0-F891-A34F-C808-11A4E472B8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97" y="2021746"/>
            <a:ext cx="7469268" cy="46475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/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/>
                  <a:t>Figuren viser hvor mye av variasjonen som fanges av sesongkomponent og irregulær komponent.</a:t>
                </a:r>
              </a:p>
              <a:p>
                <a:endParaRPr lang="nb-NO" sz="1200" dirty="0"/>
              </a:p>
              <a:p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Prikkene er SESONG </a:t>
                </a:r>
                <a14:m>
                  <m:oMath xmlns:m="http://schemas.openxmlformats.org/officeDocument/2006/math">
                    <m:r>
                      <a:rPr lang="nb-NO" sz="1200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z="1200" dirty="0"/>
                  <a:t> IRREGULÆR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blå linjen viser SESONG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røde linjen viser gjennomsnittet av SESONG for perioden.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Plottet kan bl.a. brukes til å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Identifisere forskjeller i sesongfaktorer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Vurdere utvikling av sesongfaktorene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Hvor mye støy det er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blipFill>
                <a:blip r:embed="rId4"/>
                <a:stretch>
                  <a:fillRect t="-15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6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3251-EE32-4CBF-AD53-D522594F4345}" type="slidenum">
              <a:rPr lang="nb-NO"/>
              <a:pPr/>
              <a:t>14</a:t>
            </a:fld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196859"/>
            <a:ext cx="11193953" cy="5968445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4442644" y="146669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rgbClr val="000000"/>
              </a:solidFill>
              <a:latin typeface="Open Sans"/>
            </a:endParaRPr>
          </a:p>
          <a:p>
            <a:pPr marL="285750" indent="-285750">
              <a:buFont typeface="Arial" pitchFamily="34" charset="0"/>
              <a:buChar char="•"/>
            </a:pPr>
            <a:endParaRPr lang="nb-NO" dirty="0">
              <a:solidFill>
                <a:srgbClr val="000000"/>
              </a:solidFill>
              <a:latin typeface="Open Sans"/>
            </a:endParaRP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339265" y="414235"/>
            <a:ext cx="3462015" cy="2431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6375452" y="522247"/>
            <a:ext cx="30414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u="sng" dirty="0">
                <a:solidFill>
                  <a:srgbClr val="000000"/>
                </a:solidFill>
                <a:latin typeface="Open Sans"/>
              </a:rPr>
              <a:t>Kvalitetsindikator: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r>
              <a:rPr lang="nb-NO" sz="1100" dirty="0" err="1">
                <a:solidFill>
                  <a:srgbClr val="00B050"/>
                </a:solidFill>
                <a:latin typeface="Open Sans"/>
              </a:rPr>
              <a:t>Good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sesongjusteringen er god.  </a:t>
            </a:r>
          </a:p>
          <a:p>
            <a:r>
              <a:rPr lang="nb-NO" sz="1100" dirty="0" err="1">
                <a:solidFill>
                  <a:srgbClr val="FFC000"/>
                </a:solidFill>
                <a:latin typeface="Open Sans"/>
              </a:rPr>
              <a:t>Uncertain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sesongjusteringen er usikker.  </a:t>
            </a:r>
          </a:p>
          <a:p>
            <a:r>
              <a:rPr lang="nb-NO" sz="1100" dirty="0">
                <a:solidFill>
                  <a:srgbClr val="FF0000"/>
                </a:solidFill>
                <a:latin typeface="Open Sans"/>
              </a:rPr>
              <a:t>Bad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resultatene er dårlig, men det er ingen faktiske feil og resultatene kan bli brukt.  </a:t>
            </a:r>
          </a:p>
          <a:p>
            <a:r>
              <a:rPr lang="nb-NO" sz="1100" dirty="0" err="1">
                <a:solidFill>
                  <a:srgbClr val="FF0000"/>
                </a:solidFill>
                <a:latin typeface="Open Sans"/>
              </a:rPr>
              <a:t>Error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Minst en logikkfeil i resultatene. Prosessen bør forkastes. </a:t>
            </a:r>
          </a:p>
          <a:p>
            <a:r>
              <a:rPr lang="nb-NO" sz="1100" dirty="0">
                <a:solidFill>
                  <a:srgbClr val="FF0000"/>
                </a:solidFill>
                <a:latin typeface="Open Sans"/>
              </a:rPr>
              <a:t>Severe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Ingen logikkfeil i resultatene, men de bør ikke aksepteres av kvalitetsgrunner. </a:t>
            </a:r>
          </a:p>
          <a:p>
            <a:r>
              <a:rPr lang="nb-NO" sz="1100" dirty="0" err="1">
                <a:solidFill>
                  <a:srgbClr val="FFC000"/>
                </a:solidFill>
                <a:latin typeface="Open Sans"/>
              </a:rPr>
              <a:t>Undefined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F.eks. en </a:t>
            </a:r>
            <a:r>
              <a:rPr lang="nb-NO" sz="1100" dirty="0" err="1">
                <a:solidFill>
                  <a:srgbClr val="000000"/>
                </a:solidFill>
                <a:latin typeface="Open Sans"/>
              </a:rPr>
              <a:t>uprosessert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 test.</a:t>
            </a: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882643" y="462679"/>
            <a:ext cx="3402378" cy="72008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973074" y="546449"/>
            <a:ext cx="3402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000000"/>
                </a:solidFill>
                <a:latin typeface="Open Sans"/>
              </a:rPr>
              <a:t>Tolkning av diagnostikken kan være vanskelig i mange sesongjusteringsprogrammer. Kvalitetsindikatoren er bygd inn for å lage en forenkling for brukeren. </a:t>
            </a:r>
          </a:p>
        </p:txBody>
      </p:sp>
      <p:sp>
        <p:nvSpPr>
          <p:cNvPr id="19" name="Rektangel 18"/>
          <p:cNvSpPr/>
          <p:nvPr/>
        </p:nvSpPr>
        <p:spPr>
          <a:xfrm>
            <a:off x="6211184" y="3123462"/>
            <a:ext cx="4698863" cy="2055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Sylinder 19"/>
              <p:cNvSpPr txBox="1"/>
              <p:nvPr/>
            </p:nvSpPr>
            <p:spPr>
              <a:xfrm>
                <a:off x="6273655" y="3224619"/>
                <a:ext cx="4636392" cy="1954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Oppsummerende indikator (f.eks. </a:t>
                </a:r>
                <a:r>
                  <a:rPr lang="nb-NO" sz="1100" b="1" u="sng" dirty="0" err="1">
                    <a:solidFill>
                      <a:srgbClr val="000000"/>
                    </a:solidFill>
                    <a:latin typeface="Open Sans"/>
                  </a:rPr>
                  <a:t>summary</a:t>
                </a:r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)</a:t>
                </a:r>
              </a:p>
              <a:p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r>
                  <a:rPr lang="nb-NO" sz="1100" dirty="0" err="1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av aktuell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def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diagnostikk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≥2.5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 </a:t>
                </a:r>
              </a:p>
              <a:p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i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</a:rPr>
                      <m:t>[1.5,2.5)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</a:rPr>
                      <m:t>&lt;1.5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endParaRPr lang="nb-NO" sz="11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        (</a:t>
                </a:r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0, </a:t>
                </a:r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2, </a:t>
                </a:r>
                <a:r>
                  <a:rPr lang="nb-NO" sz="1100" dirty="0" err="1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3)</a:t>
                </a:r>
              </a:p>
              <a:p>
                <a:endParaRPr lang="nb-NO" sz="11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Severe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Minst 1 «Severe», men ingen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 </a:t>
                </a:r>
              </a:p>
              <a:p>
                <a:r>
                  <a:rPr lang="nb-NO" sz="1100" dirty="0" err="1">
                    <a:solidFill>
                      <a:srgbClr val="FF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Minst 1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 </a:t>
                </a:r>
              </a:p>
              <a:p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Undefined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All diagnostikk er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Undefined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</a:t>
                </a:r>
              </a:p>
            </p:txBody>
          </p:sp>
        </mc:Choice>
        <mc:Fallback xmlns="">
          <p:sp>
            <p:nvSpPr>
              <p:cNvPr id="20" name="TekstSylinder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5" y="3224619"/>
                <a:ext cx="4636392" cy="1954381"/>
              </a:xfrm>
              <a:prstGeom prst="rect">
                <a:avLst/>
              </a:prstGeom>
              <a:blipFill>
                <a:blip r:embed="rId4"/>
                <a:stretch>
                  <a:fillRect b="-124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7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  <p:bldP spid="11" grpId="0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B32D8-3A94-F32C-B259-F0B85155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5465A3-DF4B-4040-497F-FBA5CC0ED6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82483" cy="3978862"/>
          </a:xfrm>
        </p:spPr>
        <p:txBody>
          <a:bodyPr/>
          <a:lstStyle/>
          <a:p>
            <a:r>
              <a:rPr lang="nb-NO" dirty="0"/>
              <a:t>Kalendereffekter er ikke tatt høyde for.</a:t>
            </a:r>
          </a:p>
          <a:p>
            <a:r>
              <a:rPr lang="nb-NO" dirty="0"/>
              <a:t>Siste punkt i tidsserien er det viktigste! Det er her vi er nå. </a:t>
            </a:r>
          </a:p>
          <a:p>
            <a:r>
              <a:rPr lang="nb-NO" dirty="0"/>
              <a:t>Men glidende gjennomsnitt kan ikke beregnes i enden!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9989B9C-C53A-0AFA-54A7-60AFD3E0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239" y="638847"/>
            <a:ext cx="5502453" cy="3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45FBE9-82B3-4C77-F916-F79D1C25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X-13-ARIMA-SEATS</a:t>
            </a:r>
          </a:p>
        </p:txBody>
      </p:sp>
      <p:pic>
        <p:nvPicPr>
          <p:cNvPr id="4" name="Inhaltsplatzhalter 2">
            <a:extLst>
              <a:ext uri="{FF2B5EF4-FFF2-40B4-BE49-F238E27FC236}">
                <a16:creationId xmlns:a16="http://schemas.microsoft.com/office/drawing/2014/main" id="{872C7EAA-FD09-CE3F-A98A-34A67836ECF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937" y="1940553"/>
            <a:ext cx="7153704" cy="3978275"/>
          </a:xfrm>
          <a:prstGeom prst="rect">
            <a:avLst/>
          </a:prstGeom>
        </p:spPr>
      </p:pic>
      <p:pic>
        <p:nvPicPr>
          <p:cNvPr id="3" name="Picture 8" descr="Release of JDemetra+ version 2.2 - European Statistical System (ESS) -  Eurostat">
            <a:extLst>
              <a:ext uri="{FF2B5EF4-FFF2-40B4-BE49-F238E27FC236}">
                <a16:creationId xmlns:a16="http://schemas.microsoft.com/office/drawing/2014/main" id="{15128D04-6039-61D6-A6DC-65C1DBA5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63" y="4601303"/>
            <a:ext cx="2286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6C6B134-36BB-E444-0B8B-F48D75663E33}"/>
              </a:ext>
            </a:extLst>
          </p:cNvPr>
          <p:cNvSpPr/>
          <p:nvPr/>
        </p:nvSpPr>
        <p:spPr>
          <a:xfrm>
            <a:off x="3703283" y="2839914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28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D8BE6-0B4D-AAF9-62D0-CBEEAFFC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pre-prosessering.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7155F6C-7409-69F3-2564-EA7F09124B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57315" cy="3978862"/>
          </a:xfrm>
        </p:spPr>
        <p:txBody>
          <a:bodyPr/>
          <a:lstStyle/>
          <a:p>
            <a:r>
              <a:rPr lang="nb-NO" dirty="0"/>
              <a:t>Regresjon for justering av- </a:t>
            </a:r>
            <a:r>
              <a:rPr lang="nb-NO" dirty="0" err="1"/>
              <a:t>outliers</a:t>
            </a:r>
            <a:r>
              <a:rPr lang="nb-NO" dirty="0"/>
              <a:t> og rene kalendereffekter.</a:t>
            </a:r>
          </a:p>
          <a:p>
            <a:r>
              <a:rPr lang="nb-NO" dirty="0"/>
              <a:t>ARIMA-modell for å identifisere gjøre framskriving av tidsserien. 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34AA65C-C988-0867-3BCA-A80355C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55" y="2078411"/>
            <a:ext cx="5738497" cy="35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790DB8-1EBF-E354-6AD8-402DAFF1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pre-prosessering.</a:t>
            </a:r>
          </a:p>
        </p:txBody>
      </p:sp>
      <p:pic>
        <p:nvPicPr>
          <p:cNvPr id="5" name="Plassholder for innhold 4" descr="Et bilde som inneholder tekst, skjermbilde, Plottdiagram, Font&#10;&#10;Automatisk generert beskrivelse">
            <a:extLst>
              <a:ext uri="{FF2B5EF4-FFF2-40B4-BE49-F238E27FC236}">
                <a16:creationId xmlns:a16="http://schemas.microsoft.com/office/drawing/2014/main" id="{386BE26F-1EE4-F834-99E3-E3805D39311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2" y="4318233"/>
            <a:ext cx="4426432" cy="24689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375FD2D-3E64-0450-8083-F4D0E485E263}"/>
                  </a:ext>
                </a:extLst>
              </p:cNvPr>
              <p:cNvSpPr txBox="1"/>
              <p:nvPr/>
            </p:nvSpPr>
            <p:spPr>
              <a:xfrm>
                <a:off x="6543413" y="1988191"/>
                <a:ext cx="4521665" cy="520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b-NO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2000">
                                  <a:latin typeface="Cambria Math" panose="02040503050406030204" pitchFamily="18" charset="0"/>
                                </a:rPr>
                                <m:t>Ο</m:t>
                              </m:r>
                            </m:e>
                            <m:sub>
                              <m:r>
                                <a:rPr lang="nb-NO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nary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nary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2000" b="0" dirty="0"/>
              </a:p>
              <a:p>
                <a:endParaRPr lang="nb-NO" dirty="0"/>
              </a:p>
              <a:p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sz="1100" b="0" i="1" dirty="0">
                    <a:latin typeface="Cambria Math" panose="02040503050406030204" pitchFamily="18" charset="0"/>
                  </a:rPr>
                  <a:t> -  </a:t>
                </a:r>
                <a:r>
                  <a:rPr lang="nb-NO" sz="1100" dirty="0">
                    <a:latin typeface="Cambria Math" panose="02040503050406030204" pitchFamily="18" charset="0"/>
                  </a:rPr>
                  <a:t>opprinnelig tidsserie</a:t>
                </a:r>
                <a:endParaRPr lang="nb-NO" sz="11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sz="1100" dirty="0"/>
                  <a:t> - kalles den </a:t>
                </a:r>
                <a:r>
                  <a:rPr lang="nb-NO" sz="1100" dirty="0" err="1"/>
                  <a:t>lineariserte</a:t>
                </a:r>
                <a:r>
                  <a:rPr lang="nb-NO" sz="1100" dirty="0"/>
                  <a:t>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Øvrige ledd er </a:t>
                </a:r>
                <a:r>
                  <a:rPr lang="nb-NO" sz="1100" i="1" dirty="0"/>
                  <a:t>deterministiske </a:t>
                </a:r>
                <a:r>
                  <a:rPr lang="nb-NO" sz="1100" dirty="0"/>
                  <a:t>kalender- og ekstremverdieffekter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Ved multiplikativ modell er det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1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b-NO" sz="11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nb-NO" sz="11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̂"/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sSub>
                          <m:sSubPr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sz="1100" b="0" i="0" smtClean="0">
                                <a:latin typeface="Cambria Math" panose="02040503050406030204" pitchFamily="18" charset="0"/>
                              </a:rPr>
                              <m:t>Ο</m:t>
                            </m:r>
                          </m:e>
                          <m:sub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̂"/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nary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nb-NO" sz="11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OBS: Observasjonene i tidsserien er korrelert. Klassisk regresjon vil gi dårlige  resultater.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Løsning: ARIMA-modeller fanger opp korrelasjonsstrukturen i tidsserien.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Betingelse: </a:t>
                </a:r>
                <a:r>
                  <a:rPr lang="nb-NO" sz="1100" dirty="0" err="1"/>
                  <a:t>Stasjonaritet</a:t>
                </a:r>
                <a:r>
                  <a:rPr lang="nb-NO" sz="1100" dirty="0"/>
                  <a:t>, dvs. konstant forventning og varians.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375FD2D-3E64-0450-8083-F4D0E485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3" y="1988191"/>
                <a:ext cx="4521665" cy="5203476"/>
              </a:xfrm>
              <a:prstGeom prst="rect">
                <a:avLst/>
              </a:prstGeom>
              <a:blipFill>
                <a:blip r:embed="rId3"/>
                <a:stretch>
                  <a:fillRect r="-67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de 6">
            <a:extLst>
              <a:ext uri="{FF2B5EF4-FFF2-40B4-BE49-F238E27FC236}">
                <a16:creationId xmlns:a16="http://schemas.microsoft.com/office/drawing/2014/main" id="{714FB8AD-146F-4C4E-9185-C419E65F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73" y="1582697"/>
            <a:ext cx="4426432" cy="2735535"/>
          </a:xfrm>
          <a:prstGeom prst="rect">
            <a:avLst/>
          </a:prstGeom>
        </p:spPr>
      </p:pic>
      <p:pic>
        <p:nvPicPr>
          <p:cNvPr id="8" name="Picture 2" descr="Warning Images - Free Download on Freepik">
            <a:extLst>
              <a:ext uri="{FF2B5EF4-FFF2-40B4-BE49-F238E27FC236}">
                <a16:creationId xmlns:a16="http://schemas.microsoft.com/office/drawing/2014/main" id="{E6442CFC-0B13-9157-1136-755D6726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225" y="3956231"/>
            <a:ext cx="1391705" cy="1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5CB885E3-DABB-468A-9468-1FF7D694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Tentativ Agenda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DB54561-CE16-40B7-8B2D-4CEFA38FAC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nb-NO" dirty="0"/>
              <a:t>Litt repetisjon</a:t>
            </a:r>
          </a:p>
          <a:p>
            <a:pPr marL="457200" indent="-457200">
              <a:buAutoNum type="arabicPeriod"/>
            </a:pPr>
            <a:r>
              <a:rPr lang="nb-NO" dirty="0"/>
              <a:t>Tirsdag: Forhåndsjustering med </a:t>
            </a:r>
            <a:r>
              <a:rPr lang="nb-NO" dirty="0" err="1"/>
              <a:t>Regarima</a:t>
            </a:r>
            <a:endParaRPr lang="nb-NO" dirty="0"/>
          </a:p>
          <a:p>
            <a:r>
              <a:rPr lang="nb-NO" dirty="0"/>
              <a:t>3. Onsdag: Revisjon og stabilitet</a:t>
            </a:r>
          </a:p>
          <a:p>
            <a:r>
              <a:rPr lang="nb-NO" dirty="0"/>
              <a:t>4. Torsdag: Litt om </a:t>
            </a:r>
            <a:r>
              <a:rPr lang="nb-NO" dirty="0" err="1"/>
              <a:t>RJDemetra</a:t>
            </a:r>
            <a:endParaRPr lang="nb-NO" dirty="0"/>
          </a:p>
          <a:p>
            <a:r>
              <a:rPr lang="nb-NO" dirty="0"/>
              <a:t>4. Torsdag: Åpen </a:t>
            </a:r>
            <a:r>
              <a:rPr lang="nb-NO" dirty="0" err="1"/>
              <a:t>session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046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1A0EC-8BE6-D9E5-BC60-3B38182F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Log-transformasjon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F325CA-E730-C34F-1AB6-C9E092A77D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Vesentlig antagelse for ARIMA-modeller:</a:t>
            </a:r>
          </a:p>
          <a:p>
            <a:pPr lvl="1"/>
            <a:r>
              <a:rPr lang="nb-NO" dirty="0"/>
              <a:t>Konstant forventning</a:t>
            </a:r>
          </a:p>
          <a:p>
            <a:pPr lvl="1"/>
            <a:r>
              <a:rPr lang="nb-NO" dirty="0"/>
              <a:t>Konstant varians</a:t>
            </a:r>
          </a:p>
          <a:p>
            <a:r>
              <a:rPr lang="nb-NO" dirty="0"/>
              <a:t>Figuren viser kvartalsvis utbytte per aksje i Johnson and Johnson mellom 1965 og 1982. </a:t>
            </a:r>
          </a:p>
          <a:p>
            <a:endParaRPr lang="nb-NO" dirty="0"/>
          </a:p>
          <a:p>
            <a:pPr lvl="1"/>
            <a:endParaRPr lang="nb-NO" dirty="0"/>
          </a:p>
          <a:p>
            <a:pPr marL="84582" indent="0">
              <a:buNone/>
            </a:pPr>
            <a:endParaRPr lang="nb-NO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C5D259-5981-3C14-516A-A17681C21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42165DE-A517-3C6C-7E98-65366A4A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13" y="1468352"/>
            <a:ext cx="5503528" cy="34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D087F5-1451-2529-204E-B000F4CF8A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595618"/>
            <a:ext cx="5105940" cy="5245420"/>
          </a:xfrm>
        </p:spPr>
        <p:txBody>
          <a:bodyPr/>
          <a:lstStyle/>
          <a:p>
            <a:r>
              <a:rPr lang="nb-NO" dirty="0"/>
              <a:t>For å transformere til konstant forventning kan serien differensieres i ARIMA-modellen.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Ved økende/synkende varians bør serien </a:t>
            </a:r>
            <a:r>
              <a:rPr lang="nb-NO" i="1" dirty="0"/>
              <a:t>log</a:t>
            </a:r>
            <a:r>
              <a:rPr lang="nb-NO" dirty="0"/>
              <a:t>-transformeres: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70C41F1-7E28-8090-D604-72DD419A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80" y="2994143"/>
            <a:ext cx="4706573" cy="2908662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5579AF2-DF4D-3ED5-0FAE-BE1971E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40" y="402672"/>
            <a:ext cx="4411686" cy="272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/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av X12-ARIMA/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48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CD374DC-3B89-47FA-EC9D-2F5EA72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typer 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649B56-6D6C-DC7E-0F98-5291C485C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Tre typer </a:t>
            </a:r>
            <a:r>
              <a:rPr lang="nb-NO" dirty="0" err="1"/>
              <a:t>outliers</a:t>
            </a:r>
            <a:r>
              <a:rPr lang="nb-NO" dirty="0"/>
              <a:t> i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  <a:p>
            <a:pPr lvl="2"/>
            <a:r>
              <a:rPr lang="nb-NO" dirty="0"/>
              <a:t>Additiv </a:t>
            </a:r>
            <a:r>
              <a:rPr lang="nb-NO" dirty="0" err="1"/>
              <a:t>outlier</a:t>
            </a:r>
            <a:endParaRPr lang="nb-NO" dirty="0"/>
          </a:p>
          <a:p>
            <a:pPr lvl="2"/>
            <a:r>
              <a:rPr lang="nb-NO" dirty="0"/>
              <a:t>Nivåskift</a:t>
            </a:r>
          </a:p>
          <a:p>
            <a:pPr lvl="2"/>
            <a:r>
              <a:rPr lang="nb-NO" dirty="0"/>
              <a:t>Midlertidig skift </a:t>
            </a:r>
          </a:p>
          <a:p>
            <a:r>
              <a:rPr lang="nb-NO" dirty="0"/>
              <a:t>Automatisk deteksjon av </a:t>
            </a:r>
            <a:r>
              <a:rPr lang="nb-NO" dirty="0" err="1"/>
              <a:t>Jdemetra</a:t>
            </a:r>
            <a:r>
              <a:rPr lang="nb-NO" dirty="0"/>
              <a:t>. </a:t>
            </a:r>
          </a:p>
          <a:p>
            <a:r>
              <a:rPr lang="nb-NO" dirty="0" err="1"/>
              <a:t>Outliers</a:t>
            </a:r>
            <a:r>
              <a:rPr lang="nb-NO" dirty="0"/>
              <a:t> kan også inkluderes manuelt.</a:t>
            </a:r>
          </a:p>
          <a:p>
            <a:r>
              <a:rPr lang="nb-NO" dirty="0"/>
              <a:t>Uteliggere som inkluderes (både automatisk og manuelt) bør ha en tolkning og forklaring.</a:t>
            </a:r>
          </a:p>
          <a:p>
            <a:r>
              <a:rPr lang="nb-NO" dirty="0"/>
              <a:t>For mange </a:t>
            </a:r>
            <a:r>
              <a:rPr lang="nb-NO" dirty="0" err="1"/>
              <a:t>outliers</a:t>
            </a:r>
            <a:r>
              <a:rPr lang="nb-NO" dirty="0"/>
              <a:t> </a:t>
            </a:r>
            <a:r>
              <a:rPr lang="nb-NO" i="1" dirty="0"/>
              <a:t>kan</a:t>
            </a:r>
            <a:r>
              <a:rPr lang="nb-NO" dirty="0"/>
              <a:t> være tegn på dårlig kvalitet. </a:t>
            </a:r>
          </a:p>
          <a:p>
            <a:pPr lvl="3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A87F-D991-830B-07B6-A852113D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65" y="1603111"/>
            <a:ext cx="5017778" cy="27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C41FC93F-D9B0-B605-F454-C29796306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33" y="0"/>
            <a:ext cx="507282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DAF41C3-D780-19C2-7362-C6709B56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5695247" cy="1311128"/>
          </a:xfrm>
        </p:spPr>
        <p:txBody>
          <a:bodyPr>
            <a:normAutofit/>
          </a:bodyPr>
          <a:lstStyle/>
          <a:p>
            <a:r>
              <a:rPr lang="nb-NO" sz="4200" dirty="0"/>
              <a:t>Noen sjekkpunkter for </a:t>
            </a:r>
            <a:r>
              <a:rPr lang="nb-NO" sz="4200" dirty="0" err="1"/>
              <a:t>RegARIMA</a:t>
            </a:r>
            <a:r>
              <a:rPr lang="nb-NO" sz="4200" dirty="0"/>
              <a:t>-modell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211B53-BC4E-50B1-5648-35C2CEE70F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156274" cy="3978862"/>
          </a:xfrm>
        </p:spPr>
        <p:txBody>
          <a:bodyPr/>
          <a:lstStyle/>
          <a:p>
            <a:r>
              <a:rPr lang="nb-NO" dirty="0" err="1"/>
              <a:t>Residualer</a:t>
            </a:r>
            <a:r>
              <a:rPr lang="nb-NO" dirty="0"/>
              <a:t> er uavhengige.</a:t>
            </a:r>
          </a:p>
          <a:p>
            <a:r>
              <a:rPr lang="nb-NO" dirty="0"/>
              <a:t>Modellen føyer data godt </a:t>
            </a:r>
          </a:p>
          <a:p>
            <a:pPr lvl="2"/>
            <a:r>
              <a:rPr lang="nb-NO" dirty="0" err="1"/>
              <a:t>AICc</a:t>
            </a:r>
            <a:r>
              <a:rPr lang="nb-NO" dirty="0"/>
              <a:t> og evt. BIC</a:t>
            </a:r>
          </a:p>
          <a:p>
            <a:pPr lvl="2"/>
            <a:r>
              <a:rPr lang="nb-NO" dirty="0"/>
              <a:t>Kan kun vurderes mellom modeller.  </a:t>
            </a:r>
          </a:p>
          <a:p>
            <a:r>
              <a:rPr lang="nb-NO" dirty="0"/>
              <a:t>Vurdering av automatisk identifiserte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Signifikant effekt av kalenderparametere</a:t>
            </a:r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A10944-4544-1C9A-8651-7F71DEC0A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7" y="4683437"/>
            <a:ext cx="2896004" cy="2019582"/>
          </a:xfrm>
          <a:prstGeom prst="rect">
            <a:avLst/>
          </a:prstGeom>
        </p:spPr>
      </p:pic>
      <p:pic>
        <p:nvPicPr>
          <p:cNvPr id="11" name="Bilde 10" descr="Et bilde som inneholder tekst, Font, skjermbilde&#10;&#10;Automatisk generert beskrivelse">
            <a:extLst>
              <a:ext uri="{FF2B5EF4-FFF2-40B4-BE49-F238E27FC236}">
                <a16:creationId xmlns:a16="http://schemas.microsoft.com/office/drawing/2014/main" id="{A2E08A40-495A-63EB-0D9F-55B643DE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39" y="2247450"/>
            <a:ext cx="2199755" cy="1056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DAC9FC0-8400-846F-85EF-27B06F79BA2B}"/>
              </a:ext>
            </a:extLst>
          </p:cNvPr>
          <p:cNvSpPr/>
          <p:nvPr/>
        </p:nvSpPr>
        <p:spPr>
          <a:xfrm>
            <a:off x="8408894" y="1978029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736CD49-DD63-7DCC-05F4-355CE63E4913}"/>
              </a:ext>
            </a:extLst>
          </p:cNvPr>
          <p:cNvSpPr/>
          <p:nvPr/>
        </p:nvSpPr>
        <p:spPr>
          <a:xfrm>
            <a:off x="5289175" y="4528456"/>
            <a:ext cx="3252015" cy="24460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94813DF-21A3-942E-ACDC-46D3BB0F7388}"/>
              </a:ext>
            </a:extLst>
          </p:cNvPr>
          <p:cNvSpPr/>
          <p:nvPr/>
        </p:nvSpPr>
        <p:spPr>
          <a:xfrm>
            <a:off x="8490937" y="6225977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10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ARIMA(P,D,Q)(BP,BD,BQ)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C403A9EC-AC85-A542-3233-766A34FDF990}"/>
                  </a:ext>
                </a:extLst>
              </p:cNvPr>
              <p:cNvSpPr txBox="1"/>
              <p:nvPr/>
            </p:nvSpPr>
            <p:spPr>
              <a:xfrm>
                <a:off x="574144" y="1739226"/>
                <a:ext cx="6816615" cy="5118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ARIMA-formelen: </a:t>
                </a:r>
                <a:endParaRPr lang="nb-NO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Sup>
                        <m:sSub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>
                  <a:ea typeface="Cambria Math" panose="02040503050406030204" pitchFamily="18" charset="0"/>
                </a:endParaRPr>
              </a:p>
              <a:p>
                <a:endParaRPr lang="nb-NO" sz="1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ea typeface="Cambria Math" panose="02040503050406030204" pitchFamily="18" charset="0"/>
                  </a:rPr>
                  <a:t>ARIMA-modellens parametere: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b-NO" sz="1800" b="0" dirty="0">
                  <a:ea typeface="Cambria Math" panose="02040503050406030204" pitchFamily="18" charset="0"/>
                </a:endParaRP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P</a:t>
                </a:r>
                <a:r>
                  <a:rPr lang="nb-NO" sz="1800" dirty="0">
                    <a:ea typeface="Cambria Math" panose="02040503050406030204" pitchFamily="18" charset="0"/>
                  </a:rPr>
                  <a:t> (0:4): Grad av </a:t>
                </a:r>
                <a:r>
                  <a:rPr lang="nb-NO" sz="1800" dirty="0" err="1">
                    <a:ea typeface="Cambria Math" panose="02040503050406030204" pitchFamily="18" charset="0"/>
                  </a:rPr>
                  <a:t>autoregresjon</a:t>
                </a:r>
                <a:r>
                  <a:rPr lang="nb-NO" sz="1800" dirty="0">
                    <a:ea typeface="Cambria Math" panose="02040503050406030204" pitchFamily="18" charset="0"/>
                  </a:rPr>
                  <a:t>. Korrelasjon med  </a:t>
                </a:r>
                <a:r>
                  <a:rPr lang="nb-NO" sz="1800" i="1" dirty="0">
                    <a:ea typeface="Cambria Math" panose="02040503050406030204" pitchFamily="18" charset="0"/>
                  </a:rPr>
                  <a:t>p </a:t>
                </a:r>
                <a:r>
                  <a:rPr lang="nb-NO" sz="1800" dirty="0">
                    <a:ea typeface="Cambria Math" panose="02040503050406030204" pitchFamily="18" charset="0"/>
                  </a:rPr>
                  <a:t>forutgående verdier.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D</a:t>
                </a:r>
                <a:r>
                  <a:rPr lang="nb-NO" sz="1800" b="0" dirty="0">
                    <a:ea typeface="Cambria Math" panose="02040503050406030204" pitchFamily="18" charset="0"/>
                  </a:rPr>
                  <a:t> (0:2): Differensiering. Nødvendig ved trend i data.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Q</a:t>
                </a:r>
                <a:r>
                  <a:rPr lang="nb-NO" sz="1800" dirty="0">
                    <a:ea typeface="Cambria Math" panose="02040503050406030204" pitchFamily="18" charset="0"/>
                  </a:rPr>
                  <a:t> (0:4): Glatter støy ved å ta glidende gjennomsnitt.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endParaRPr lang="nb-NO" sz="1800" dirty="0">
                  <a:ea typeface="Cambria Math" panose="02040503050406030204" pitchFamily="18" charset="0"/>
                </a:endParaRP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ea typeface="Cambria Math" panose="02040503050406030204" pitchFamily="18" charset="0"/>
                  </a:rPr>
                  <a:t>Sesongdel: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BP </a:t>
                </a:r>
                <a:r>
                  <a:rPr lang="nb-NO" sz="1800" dirty="0">
                    <a:ea typeface="Cambria Math" panose="02040503050406030204" pitchFamily="18" charset="0"/>
                  </a:rPr>
                  <a:t>(0:1) grad av korrelasjon med verdi et år tidligere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BD </a:t>
                </a:r>
                <a:r>
                  <a:rPr lang="nb-NO" sz="1800" dirty="0">
                    <a:ea typeface="Cambria Math" panose="02040503050406030204" pitchFamily="18" charset="0"/>
                  </a:rPr>
                  <a:t>(0:1) differensiering ved trend i sesong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BQ </a:t>
                </a:r>
                <a:r>
                  <a:rPr lang="nb-NO" sz="1800" dirty="0">
                    <a:ea typeface="Cambria Math" panose="02040503050406030204" pitchFamily="18" charset="0"/>
                  </a:rPr>
                  <a:t>(0:1) Glatter ut støy i periodiske data. </a:t>
                </a:r>
              </a:p>
              <a:p>
                <a:pPr lvl="3"/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/>
              </a:p>
            </p:txBody>
          </p:sp>
        </mc:Choice>
        <mc:Fallback xmlns="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C403A9EC-AC85-A542-3233-766A34FD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4" y="1739226"/>
                <a:ext cx="6816615" cy="5118774"/>
              </a:xfrm>
              <a:prstGeom prst="rect">
                <a:avLst/>
              </a:prstGeom>
              <a:blipFill>
                <a:blip r:embed="rId3"/>
                <a:stretch>
                  <a:fillRect l="-537" t="-71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Model aircraft - Wikipedia">
            <a:extLst>
              <a:ext uri="{FF2B5EF4-FFF2-40B4-BE49-F238E27FC236}">
                <a16:creationId xmlns:a16="http://schemas.microsoft.com/office/drawing/2014/main" id="{B721D6CA-AEBC-4EEA-0584-FDAD7F2FDC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10" y="3020761"/>
            <a:ext cx="3469934" cy="23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4A72A31E-087B-7698-7B15-5BF000257919}"/>
              </a:ext>
            </a:extLst>
          </p:cNvPr>
          <p:cNvSpPr txBox="1"/>
          <p:nvPr/>
        </p:nvSpPr>
        <p:spPr>
          <a:xfrm>
            <a:off x="8290560" y="1272318"/>
            <a:ext cx="322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AIRLINE – modellen:</a:t>
            </a:r>
            <a:br>
              <a:rPr lang="nb-NO" sz="1200" dirty="0"/>
            </a:br>
            <a:endParaRPr lang="nb-NO" sz="1200" dirty="0"/>
          </a:p>
          <a:p>
            <a:r>
              <a:rPr lang="nb-NO" sz="1200" dirty="0"/>
              <a:t> -  ARIMA (0,1,1)(0,1,1) </a:t>
            </a:r>
          </a:p>
          <a:p>
            <a:endParaRPr lang="nb-NO" sz="1200" dirty="0"/>
          </a:p>
          <a:p>
            <a:pPr marL="171450" indent="-171450">
              <a:buFontTx/>
              <a:buChar char="-"/>
            </a:pPr>
            <a:r>
              <a:rPr lang="nb-NO" sz="1200" dirty="0"/>
              <a:t>Mest brukte  ARIMA-modell for makroøkonomiske tidsserier med sesong.</a:t>
            </a:r>
          </a:p>
          <a:p>
            <a:pPr marL="171450" indent="-171450">
              <a:buFontTx/>
              <a:buChar char="-"/>
            </a:pPr>
            <a:r>
              <a:rPr lang="nb-NO" sz="1200" dirty="0"/>
              <a:t>Enkel (</a:t>
            </a:r>
            <a:r>
              <a:rPr lang="nb-NO" sz="1200" dirty="0" err="1"/>
              <a:t>parsimonious</a:t>
            </a:r>
            <a:r>
              <a:rPr lang="nb-NO" sz="1200" dirty="0"/>
              <a:t>) og robust.</a:t>
            </a:r>
          </a:p>
        </p:txBody>
      </p:sp>
    </p:spTree>
    <p:extLst>
      <p:ext uri="{BB962C8B-B14F-4D97-AF65-F5344CB8AC3E}">
        <p14:creationId xmlns:p14="http://schemas.microsoft.com/office/powerpoint/2010/main" val="36425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dirty="0"/>
              <a:t>Innledning: </a:t>
            </a:r>
            <a:r>
              <a:rPr lang="nb-NO" dirty="0" err="1"/>
              <a:t>regARIMA</a:t>
            </a:r>
            <a:r>
              <a:rPr lang="nb-NO" dirty="0"/>
              <a:t>-modellering sentral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53808"/>
            <a:ext cx="11277599" cy="5805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Framskriving for </a:t>
            </a:r>
            <a:r>
              <a:rPr lang="nb-NO" b="1" dirty="0"/>
              <a:t>symmetriske filter</a:t>
            </a:r>
            <a:r>
              <a:rPr lang="nb-NO" dirty="0"/>
              <a:t>/gjennomsnitt i X-12ARIMA</a:t>
            </a:r>
          </a:p>
          <a:p>
            <a:pPr>
              <a:lnSpc>
                <a:spcPct val="100000"/>
              </a:lnSpc>
            </a:pPr>
            <a:r>
              <a:rPr lang="nb-NO" dirty="0"/>
              <a:t>Estimere</a:t>
            </a:r>
            <a:r>
              <a:rPr lang="nb-NO" b="1" dirty="0"/>
              <a:t> Kalendereffekt-</a:t>
            </a:r>
            <a:r>
              <a:rPr lang="nb-NO" dirty="0"/>
              <a:t> og </a:t>
            </a:r>
            <a:r>
              <a:rPr lang="nb-NO" b="1" dirty="0" err="1"/>
              <a:t>outlier</a:t>
            </a:r>
            <a:r>
              <a:rPr lang="nb-NO" b="1" dirty="0"/>
              <a:t>-modellering</a:t>
            </a:r>
            <a:endParaRPr lang="nb-NO" dirty="0"/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b="1" u="sng" dirty="0"/>
              <a:t>Automatisk valg </a:t>
            </a:r>
            <a:r>
              <a:rPr lang="nb-NO" b="1" dirty="0"/>
              <a:t>av ARIMA-struktur </a:t>
            </a:r>
            <a:r>
              <a:rPr lang="nb-NO" dirty="0"/>
              <a:t>(hvordan historien brukes, </a:t>
            </a:r>
            <a:r>
              <a:rPr lang="nb-NO" dirty="0">
                <a:solidFill>
                  <a:schemeClr val="bg1">
                    <a:lumMod val="75000"/>
                  </a:schemeClr>
                </a:solidFill>
              </a:rPr>
              <a:t>antall lag</a:t>
            </a:r>
            <a:r>
              <a:rPr lang="nb-NO" dirty="0"/>
              <a:t>):</a:t>
            </a:r>
            <a:br>
              <a:rPr lang="nb-NO" dirty="0"/>
            </a:br>
            <a:endParaRPr lang="nb-NO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b-NO" sz="2400" b="1" dirty="0"/>
              <a:t> </a:t>
            </a:r>
            <a:r>
              <a:rPr lang="nb-NO" sz="2400" b="1" u="sng" dirty="0" err="1"/>
              <a:t>pickmdl</a:t>
            </a:r>
            <a:r>
              <a:rPr lang="nb-NO" sz="2400" b="1" u="sng" dirty="0"/>
              <a:t>{}:	Første OK ARIMA-modell blant 5 pre-spesifiserte</a:t>
            </a:r>
            <a:br>
              <a:rPr lang="nb-NO" sz="2400" b="1" u="sng" dirty="0"/>
            </a:br>
            <a:r>
              <a:rPr lang="nb-NO" sz="2400" b="1" dirty="0"/>
              <a:t>	  </a:t>
            </a:r>
            <a:r>
              <a:rPr lang="nb-NO" sz="2400" dirty="0"/>
              <a:t>(mest brukt i SSB, OK for de fleste TS, IKKE i JD+)</a:t>
            </a:r>
            <a:r>
              <a:rPr lang="nb-NO" sz="2400" dirty="0">
                <a:solidFill>
                  <a:schemeClr val="bg1">
                    <a:lumMod val="75000"/>
                  </a:schemeClr>
                </a:solidFill>
              </a:rPr>
              <a:t> 				</a:t>
            </a:r>
            <a:br>
              <a:rPr lang="nb-NO" sz="2400" b="1" dirty="0"/>
            </a:br>
            <a:endParaRPr lang="nb-NO" sz="105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2400" b="1" dirty="0" err="1"/>
              <a:t>automdl</a:t>
            </a:r>
            <a:r>
              <a:rPr lang="nb-NO" sz="2400" b="1" dirty="0"/>
              <a:t>{} </a:t>
            </a:r>
            <a:r>
              <a:rPr lang="nb-NO" sz="2400" dirty="0"/>
              <a:t>(TRAMO): </a:t>
            </a:r>
            <a:r>
              <a:rPr lang="nb-NO" sz="2400" b="1" dirty="0"/>
              <a:t> «Beste» blant mange</a:t>
            </a:r>
            <a:br>
              <a:rPr lang="nb-NO" sz="2400" b="1" dirty="0"/>
            </a:br>
            <a:r>
              <a:rPr lang="nb-NO" sz="2400" dirty="0"/>
              <a:t>	  (nyere, mer fleksibel, BP, </a:t>
            </a:r>
            <a:r>
              <a:rPr lang="nb-NO" sz="2400" dirty="0" err="1"/>
              <a:t>default</a:t>
            </a:r>
            <a:r>
              <a:rPr lang="nb-NO" sz="2400" dirty="0"/>
              <a:t> i JD+)</a:t>
            </a:r>
            <a:r>
              <a:rPr lang="nb-NO" dirty="0"/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2400" dirty="0"/>
              <a:t> Flere kombinasjonsmuligheter i r-pakken </a:t>
            </a:r>
            <a:r>
              <a:rPr lang="nb-NO" sz="2400" b="1" dirty="0" err="1"/>
              <a:t>pickmdl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280024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u="sng" dirty="0" err="1"/>
              <a:t>pickmdl</a:t>
            </a:r>
            <a:r>
              <a:rPr lang="nb-NO" u="sng" dirty="0"/>
              <a:t>{} (første OK blant 5) i X-12ARIMA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53809"/>
            <a:ext cx="11277599" cy="5504192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 5 default </a:t>
            </a:r>
            <a:r>
              <a:rPr lang="en-US" dirty="0" err="1"/>
              <a:t>modellene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vurderes</a:t>
            </a:r>
            <a:r>
              <a:rPr lang="en-US" dirty="0"/>
              <a:t>: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1 1)(0 1 1) </a:t>
            </a:r>
            <a:r>
              <a:rPr lang="en-US" sz="2000" b="1" dirty="0"/>
              <a:t>*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1 2)(0 1 1) X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(2 1 0)(0 1 1) X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2 2)(0 1 1) X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(2 1 2)(0 1 1)</a:t>
            </a:r>
            <a:br>
              <a:rPr lang="nb-NO" b="1" dirty="0"/>
            </a:br>
            <a:endParaRPr lang="nb-NO" sz="100" dirty="0"/>
          </a:p>
          <a:p>
            <a:pPr marL="0" indent="0">
              <a:lnSpc>
                <a:spcPct val="100000"/>
              </a:lnSpc>
              <a:buNone/>
            </a:pPr>
            <a:endParaRPr lang="nb-NO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2400" dirty="0">
                <a:solidFill>
                  <a:schemeClr val="tx1"/>
                </a:solidFill>
              </a:rPr>
              <a:t>A</a:t>
            </a:r>
            <a:r>
              <a:rPr lang="nb-NO" dirty="0">
                <a:solidFill>
                  <a:schemeClr val="tx1"/>
                </a:solidFill>
              </a:rPr>
              <a:t>kseptabel modell </a:t>
            </a:r>
            <a:r>
              <a:rPr lang="nb-NO" sz="2400" dirty="0">
                <a:solidFill>
                  <a:schemeClr val="tx1"/>
                </a:solidFill>
              </a:rPr>
              <a:t>hvis: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Lite prediksjonsfeil siste 3 år (mindre enn 15 prosent)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Fravær av korrelasjonen i modellens </a:t>
            </a:r>
            <a:r>
              <a:rPr lang="nb-NO" sz="2400" dirty="0" err="1">
                <a:solidFill>
                  <a:schemeClr val="tx1"/>
                </a:solidFill>
              </a:rPr>
              <a:t>residualer</a:t>
            </a:r>
            <a:endParaRPr lang="nb-NO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Ingen tegn til overdifferensiering</a:t>
            </a:r>
            <a:br>
              <a:rPr lang="nb-NO" sz="2400" dirty="0">
                <a:solidFill>
                  <a:schemeClr val="tx1"/>
                </a:solidFill>
              </a:rPr>
            </a:br>
            <a:endParaRPr lang="nb-NO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dirty="0">
                <a:solidFill>
                  <a:schemeClr val="tx1"/>
                </a:solidFill>
              </a:rPr>
              <a:t>PS. Ikke krav til normalfordelte </a:t>
            </a:r>
            <a:r>
              <a:rPr lang="nb-NO" dirty="0" err="1">
                <a:solidFill>
                  <a:schemeClr val="tx1"/>
                </a:solidFill>
              </a:rPr>
              <a:t>regARIMA-residualer</a:t>
            </a:r>
            <a:r>
              <a:rPr lang="nb-NO" dirty="0">
                <a:solidFill>
                  <a:schemeClr val="tx1"/>
                </a:solidFill>
              </a:rPr>
              <a:t> for aksept </a:t>
            </a:r>
            <a:endParaRPr lang="nb-NO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1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17" y="308674"/>
            <a:ext cx="11335407" cy="1311128"/>
          </a:xfrm>
        </p:spPr>
        <p:txBody>
          <a:bodyPr>
            <a:normAutofit/>
          </a:bodyPr>
          <a:lstStyle/>
          <a:p>
            <a:r>
              <a:rPr lang="nb-NO" sz="4000" dirty="0"/>
              <a:t>Selseksjonsprosedyren </a:t>
            </a:r>
            <a:r>
              <a:rPr lang="nb-NO" sz="4000" dirty="0" err="1"/>
              <a:t>automdl</a:t>
            </a:r>
            <a:r>
              <a:rPr lang="nb-NO" sz="4000" dirty="0"/>
              <a:t>{} (Beste blant mange)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52125"/>
            <a:ext cx="11277599" cy="4805875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200" dirty="0" err="1"/>
              <a:t>automdl</a:t>
            </a:r>
            <a:r>
              <a:rPr lang="nb-NO" sz="3200" dirty="0"/>
              <a:t>{}-prosedyren  i JD+ endrer modellene oftere</a:t>
            </a:r>
            <a:br>
              <a:rPr lang="nb-NO" sz="3200" dirty="0"/>
            </a:b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Seleksjon av ARIMA-modell </a:t>
            </a:r>
            <a:r>
              <a:rPr lang="nb-NO" sz="3200" b="1" dirty="0"/>
              <a:t>påvirket av </a:t>
            </a:r>
            <a:r>
              <a:rPr lang="nb-NO" sz="3200" b="1" dirty="0" err="1"/>
              <a:t>outliere</a:t>
            </a:r>
            <a:r>
              <a:rPr lang="nb-NO" sz="3200" dirty="0"/>
              <a:t>…</a:t>
            </a:r>
            <a:br>
              <a:rPr lang="nb-NO" sz="3200" dirty="0"/>
            </a:b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Kan fort </a:t>
            </a:r>
            <a:r>
              <a:rPr lang="nb-NO" sz="3200" b="1" dirty="0"/>
              <a:t>«ombestemme» seg…</a:t>
            </a:r>
            <a:r>
              <a:rPr lang="nb-NO" sz="3200" dirty="0"/>
              <a:t> med nye data</a:t>
            </a:r>
            <a:r>
              <a:rPr lang="nb-NO" sz="3200" b="1" dirty="0"/>
              <a:t> </a:t>
            </a:r>
          </a:p>
          <a:p>
            <a:pPr>
              <a:lnSpc>
                <a:spcPct val="100000"/>
              </a:lnSpc>
            </a:pP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Løpende identifisering av ARIMA-struktur kombinert med automatisk </a:t>
            </a:r>
            <a:r>
              <a:rPr lang="nb-NO" sz="3200" dirty="0" err="1"/>
              <a:t>outlier</a:t>
            </a:r>
            <a:r>
              <a:rPr lang="nb-NO" sz="3200" dirty="0"/>
              <a:t>-søk kan gi mye endringer…</a:t>
            </a:r>
            <a:br>
              <a:rPr lang="nb-NO" dirty="0"/>
            </a:b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751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Sesongjustering?</a:t>
            </a:r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5" y="2019566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120" y="1862176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dirty="0"/>
              <a:t>Revisjon (tidligere </a:t>
            </a:r>
            <a:r>
              <a:rPr lang="nb-NO" dirty="0" err="1"/>
              <a:t>sj</a:t>
            </a:r>
            <a:r>
              <a:rPr lang="nb-NO" dirty="0"/>
              <a:t>-tall endres)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44664"/>
            <a:ext cx="11277599" cy="5805571"/>
          </a:xfrm>
        </p:spPr>
        <p:txBody>
          <a:bodyPr/>
          <a:lstStyle/>
          <a:p>
            <a:pPr eaLnBrk="0" fontAlgn="base" hangingPunct="0"/>
            <a:r>
              <a:rPr lang="nb-NO" sz="2800" dirty="0"/>
              <a:t>Når nye observasjoner og evt. reviderte rådata/vekter</a:t>
            </a:r>
          </a:p>
          <a:p>
            <a:pPr eaLnBrk="0" fontAlgn="base" hangingPunct="0"/>
            <a:r>
              <a:rPr lang="nb-NO" sz="2800" dirty="0"/>
              <a:t>Revisjoner er forvirrende for brukerne</a:t>
            </a:r>
            <a:br>
              <a:rPr lang="nb-NO" sz="2800" dirty="0"/>
            </a:br>
            <a:endParaRPr lang="nb-NO" sz="2800" dirty="0"/>
          </a:p>
          <a:p>
            <a:pPr eaLnBrk="0" fontAlgn="base" hangingPunct="0"/>
            <a:r>
              <a:rPr lang="nb-NO" sz="2800" b="1" dirty="0"/>
              <a:t>Balansere presisjon og stabilitet… </a:t>
            </a:r>
            <a:br>
              <a:rPr lang="nb-NO" sz="2800" b="1" dirty="0"/>
            </a:br>
            <a:r>
              <a:rPr lang="nb-NO" sz="2800" dirty="0"/>
              <a:t>(for mindre revisjon gjennom året)</a:t>
            </a:r>
            <a:br>
              <a:rPr lang="nb-NO" dirty="0"/>
            </a:br>
            <a:endParaRPr lang="nb-NO" dirty="0"/>
          </a:p>
          <a:p>
            <a:pPr eaLnBrk="0" fontAlgn="base" hangingPunct="0"/>
            <a:r>
              <a:rPr lang="nb-NO" sz="2800" b="1" dirty="0"/>
              <a:t>Bør </a:t>
            </a:r>
            <a:r>
              <a:rPr lang="nb-NO" sz="2800" dirty="0"/>
              <a:t>ARIMA-modell </a:t>
            </a:r>
            <a:r>
              <a:rPr lang="nb-NO" sz="2800" b="1" dirty="0"/>
              <a:t>re-identifiseres hver gang eller låses…?</a:t>
            </a:r>
            <a:br>
              <a:rPr lang="nb-NO" sz="2800" b="1" dirty="0"/>
            </a:b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94274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0D8D32-4273-DA73-A546-19350CB7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68A926-8C37-EE8A-6F64-D1C5425D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691C625D-02D4-E87D-BB08-5E9EC22B1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22" y="1431061"/>
            <a:ext cx="8953165" cy="422088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6A471DA-E1DA-0275-1242-478DC7AA8142}"/>
              </a:ext>
            </a:extLst>
          </p:cNvPr>
          <p:cNvSpPr/>
          <p:nvPr/>
        </p:nvSpPr>
        <p:spPr>
          <a:xfrm>
            <a:off x="1215738" y="3993190"/>
            <a:ext cx="9163731" cy="1753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09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98D082-0435-7719-2C6C-EB0169BF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0D170A-F8B1-B837-5FC2-AE34A665D2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2D05B7A-14D4-B85E-711E-24BCACF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4" y="3080333"/>
            <a:ext cx="2076450" cy="19431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F067D86-8E6C-BD40-FA5D-DB6CDB9C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6" y="726883"/>
            <a:ext cx="2028825" cy="1981200"/>
          </a:xfrm>
          <a:prstGeom prst="rect">
            <a:avLst/>
          </a:prstGeom>
        </p:spPr>
      </p:pic>
      <p:pic>
        <p:nvPicPr>
          <p:cNvPr id="6" name="Bilde 5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E027AE2-55A2-3D4C-7246-A27AA2544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59" y="878915"/>
            <a:ext cx="4053831" cy="3240079"/>
          </a:xfrm>
          <a:prstGeom prst="rect">
            <a:avLst/>
          </a:prstGeom>
        </p:spPr>
      </p:pic>
      <p:pic>
        <p:nvPicPr>
          <p:cNvPr id="7" name="Bilde 6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9E1D6A8B-EE2B-902D-2261-DF35DE5FC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90" y="878915"/>
            <a:ext cx="4032156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385212-297B-B6E8-D534-E47FEEA8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Virkedag eller Arbeidsdag?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1CD8AF-BBA4-1EAD-1C4D-FD390BA015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6423176" cy="3963858"/>
          </a:xfrm>
        </p:spPr>
        <p:txBody>
          <a:bodyPr/>
          <a:lstStyle/>
          <a:p>
            <a:r>
              <a:rPr lang="nb-NO" sz="1400" dirty="0" err="1"/>
              <a:t>Jdemetra</a:t>
            </a:r>
            <a:r>
              <a:rPr lang="nb-NO" sz="1400" dirty="0"/>
              <a:t>+ gir valget mellom å </a:t>
            </a:r>
            <a:r>
              <a:rPr lang="nb-NO" sz="1400" dirty="0" err="1"/>
              <a:t>kalenderjustere</a:t>
            </a:r>
            <a:r>
              <a:rPr lang="nb-NO" sz="1400" dirty="0"/>
              <a:t> med henblikk på </a:t>
            </a:r>
          </a:p>
          <a:p>
            <a:pPr lvl="2"/>
            <a:r>
              <a:rPr lang="nb-NO" dirty="0"/>
              <a:t>None</a:t>
            </a:r>
          </a:p>
          <a:p>
            <a:pPr lvl="2"/>
            <a:r>
              <a:rPr lang="nb-NO" dirty="0"/>
              <a:t>Arbeidsdag </a:t>
            </a:r>
          </a:p>
          <a:p>
            <a:pPr lvl="4"/>
            <a:r>
              <a:rPr lang="nb-NO" sz="1350" dirty="0"/>
              <a:t>Én egen effekt i </a:t>
            </a:r>
            <a:r>
              <a:rPr lang="nb-NO" sz="1350" dirty="0" err="1"/>
              <a:t>regARIMA</a:t>
            </a:r>
            <a:r>
              <a:rPr lang="nb-NO" sz="1350" dirty="0"/>
              <a:t>-modellen</a:t>
            </a:r>
          </a:p>
          <a:p>
            <a:pPr lvl="2"/>
            <a:r>
              <a:rPr lang="nb-NO" dirty="0"/>
              <a:t>Handledag</a:t>
            </a:r>
          </a:p>
          <a:p>
            <a:pPr lvl="4"/>
            <a:r>
              <a:rPr lang="nb-NO" sz="1350" dirty="0"/>
              <a:t>Egen effekt for hver av man – lør i </a:t>
            </a:r>
            <a:r>
              <a:rPr lang="nb-NO" sz="1350" dirty="0" err="1"/>
              <a:t>regARIMA</a:t>
            </a:r>
            <a:r>
              <a:rPr lang="nb-NO" sz="1350" dirty="0"/>
              <a:t>-modellen. </a:t>
            </a:r>
          </a:p>
          <a:p>
            <a:pPr lvl="3"/>
            <a:endParaRPr lang="nb-NO" sz="1400" dirty="0"/>
          </a:p>
          <a:p>
            <a:r>
              <a:rPr lang="nb-NO" sz="1400" dirty="0"/>
              <a:t>Effekt av virke-/handledag antas å være stabil gjennom hele </a:t>
            </a:r>
            <a:r>
              <a:rPr lang="nb-NO" sz="1400" dirty="0" err="1"/>
              <a:t>model</a:t>
            </a:r>
            <a:r>
              <a:rPr lang="nb-NO" sz="1400" dirty="0"/>
              <a:t>-perioden.</a:t>
            </a:r>
          </a:p>
          <a:p>
            <a:pPr lvl="2"/>
            <a:r>
              <a:rPr lang="nb-NO" dirty="0"/>
              <a:t>Vurdering: Holder denne antagelsen? </a:t>
            </a:r>
          </a:p>
          <a:p>
            <a:r>
              <a:rPr lang="nb-NO" sz="1400" dirty="0"/>
              <a:t>Videre kategorisering av virkedager kan gjøres ved bruk av egendefinert kalender.</a:t>
            </a:r>
            <a:endParaRPr lang="nb-NO" dirty="0"/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06EC9D0-4AFE-197F-1CF2-8A61C8C7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19" y="174756"/>
            <a:ext cx="3633364" cy="2904015"/>
          </a:xfrm>
          <a:prstGeom prst="rect">
            <a:avLst/>
          </a:prstGeom>
        </p:spPr>
      </p:pic>
      <p:pic>
        <p:nvPicPr>
          <p:cNvPr id="5" name="Bilde 4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471E1004-280D-BDBC-D50B-4F9431CE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3078771"/>
            <a:ext cx="3690375" cy="2904015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499BE06D-CCAD-D50B-1E6A-46AC526C7CB5}"/>
              </a:ext>
            </a:extLst>
          </p:cNvPr>
          <p:cNvSpPr/>
          <p:nvPr/>
        </p:nvSpPr>
        <p:spPr>
          <a:xfrm>
            <a:off x="8296712" y="1333850"/>
            <a:ext cx="1702965" cy="8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86BEB35-D61D-7041-82A8-F37D82A3E3C7}"/>
              </a:ext>
            </a:extLst>
          </p:cNvPr>
          <p:cNvSpPr/>
          <p:nvPr/>
        </p:nvSpPr>
        <p:spPr>
          <a:xfrm>
            <a:off x="9999677" y="1233182"/>
            <a:ext cx="871301" cy="52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B6DD84C-59A7-D792-B921-0DE43A263911}"/>
              </a:ext>
            </a:extLst>
          </p:cNvPr>
          <p:cNvSpPr/>
          <p:nvPr/>
        </p:nvSpPr>
        <p:spPr>
          <a:xfrm>
            <a:off x="10737908" y="2351543"/>
            <a:ext cx="553674" cy="341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20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Virkedagsmodellering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19359" y="1862176"/>
            <a:ext cx="4939394" cy="3978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/>
              <a:t>Hvilke data skal vi ikke korrigere for virkedagseffekter? </a:t>
            </a:r>
          </a:p>
          <a:p>
            <a:pPr lvl="1"/>
            <a:r>
              <a:rPr lang="nb-NO" dirty="0"/>
              <a:t>Kvartalstall- sjeldent</a:t>
            </a:r>
          </a:p>
          <a:p>
            <a:pPr lvl="1"/>
            <a:r>
              <a:rPr lang="nb-NO" dirty="0"/>
              <a:t>Data som er samlet inn på et tidspunkt i måneden</a:t>
            </a:r>
          </a:p>
          <a:p>
            <a:pPr lvl="1"/>
            <a:r>
              <a:rPr lang="nb-NO" dirty="0"/>
              <a:t>Data som er samlet inn som ikke følger normal kalender, for eksempel hvis ’måneden’ er delt opp i faste 4-5 hele uker. (AKU)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21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7586" y="1702755"/>
            <a:ext cx="5458278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+ tillater egen påskeeffekt:</a:t>
            </a:r>
          </a:p>
          <a:p>
            <a:pPr lvl="2"/>
            <a:r>
              <a:rPr lang="nb-NO" dirty="0"/>
              <a:t>Egen regresjonsvariabel for 1-15 dager før påskesøndag.</a:t>
            </a:r>
          </a:p>
          <a:p>
            <a:pPr lvl="4"/>
            <a:r>
              <a:rPr lang="nb-NO" dirty="0"/>
              <a:t>Lengden detekteres automatisk eller kan settes manuelt.</a:t>
            </a:r>
          </a:p>
          <a:p>
            <a:pPr lvl="2"/>
            <a:r>
              <a:rPr lang="nb-NO" dirty="0"/>
              <a:t>Men gjennomsnittlig effekt av påske + pre-påske kan være liten, selv om effekt av pre-påskeperiode alene er stor!</a:t>
            </a:r>
          </a:p>
          <a:p>
            <a:pPr lvl="2"/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68" y="5240189"/>
            <a:ext cx="1989634" cy="1326423"/>
          </a:xfrm>
          <a:prstGeom prst="rect">
            <a:avLst/>
          </a:prstGeom>
        </p:spPr>
      </p:pic>
      <p:pic>
        <p:nvPicPr>
          <p:cNvPr id="9" name="Bilde 8" descr="Et bilde som inneholder tekst, skjermbilde, display, programvare&#10;&#10;Automatisk generert beskrivelse">
            <a:extLst>
              <a:ext uri="{FF2B5EF4-FFF2-40B4-BE49-F238E27FC236}">
                <a16:creationId xmlns:a16="http://schemas.microsoft.com/office/drawing/2014/main" id="{3E9CB4CC-FFF2-A8FE-B39C-554D140E1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29" y="1116469"/>
            <a:ext cx="5188933" cy="32824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8E8BEC-4FCA-6552-BADA-F1EBEF981840}"/>
              </a:ext>
            </a:extLst>
          </p:cNvPr>
          <p:cNvSpPr/>
          <p:nvPr/>
        </p:nvSpPr>
        <p:spPr>
          <a:xfrm>
            <a:off x="7609842" y="2063512"/>
            <a:ext cx="1215377" cy="5654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B7EBC549-95ED-D511-9754-9AC3C715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83" y="4487784"/>
            <a:ext cx="2934411" cy="22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0" y="491318"/>
            <a:ext cx="9651619" cy="1311128"/>
          </a:xfrm>
        </p:spPr>
        <p:txBody>
          <a:bodyPr/>
          <a:lstStyle/>
          <a:p>
            <a:r>
              <a:rPr lang="nb-NO" dirty="0"/>
              <a:t>Nasjonal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248553" cy="3978862"/>
          </a:xfrm>
        </p:spPr>
        <p:txBody>
          <a:bodyPr/>
          <a:lstStyle/>
          <a:p>
            <a:r>
              <a:rPr lang="nb-NO" sz="1400" dirty="0"/>
              <a:t>«</a:t>
            </a:r>
            <a:r>
              <a:rPr lang="nb-NO" sz="1400" dirty="0" err="1"/>
              <a:t>Default</a:t>
            </a:r>
            <a:r>
              <a:rPr lang="nb-NO" sz="1400" dirty="0"/>
              <a:t>» kalender i </a:t>
            </a:r>
            <a:r>
              <a:rPr lang="nb-NO" sz="1400" dirty="0" err="1"/>
              <a:t>Jdemetra</a:t>
            </a:r>
            <a:r>
              <a:rPr lang="nb-NO" sz="1400" dirty="0"/>
              <a:t> tar kun hensyn til antall ukedager (man-lør). </a:t>
            </a:r>
          </a:p>
          <a:p>
            <a:r>
              <a:rPr lang="nb-NO" sz="1400" dirty="0"/>
              <a:t>For enkelte spesifikasjoner testes det om det skal tas hensyn til skuddår. </a:t>
            </a:r>
          </a:p>
          <a:p>
            <a:r>
              <a:rPr lang="nb-NO" sz="1400" dirty="0"/>
              <a:t>I den norske kalenderen er det jo mange flere fridager!</a:t>
            </a:r>
          </a:p>
          <a:p>
            <a:r>
              <a:rPr lang="nb-NO" sz="1400" dirty="0"/>
              <a:t>Bruk av norsk kalender vil for mange av SSBs tidsserier gi bedre sesongjustering!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29D3603E-4E59-C701-06A7-4B2BFEBEA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6" y="154553"/>
            <a:ext cx="1933845" cy="1705213"/>
          </a:xfrm>
          <a:prstGeom prst="rect">
            <a:avLst/>
          </a:prstGeom>
        </p:spPr>
      </p:pic>
      <p:pic>
        <p:nvPicPr>
          <p:cNvPr id="3074" name="Picture 2" descr="Norsk flagg - Kjøp nasjonalflagget på Flaggstangsfabrikken">
            <a:extLst>
              <a:ext uri="{FF2B5EF4-FFF2-40B4-BE49-F238E27FC236}">
                <a16:creationId xmlns:a16="http://schemas.microsoft.com/office/drawing/2014/main" id="{30B19825-7FDD-EDD6-7534-8A7D5E01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864" y="1402846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0" y="491318"/>
            <a:ext cx="9651619" cy="1311128"/>
          </a:xfrm>
        </p:spPr>
        <p:txBody>
          <a:bodyPr/>
          <a:lstStyle/>
          <a:p>
            <a:r>
              <a:rPr lang="nb-NO" dirty="0"/>
              <a:t>Nasjonal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248553" cy="3978862"/>
          </a:xfrm>
        </p:spPr>
        <p:txBody>
          <a:bodyPr/>
          <a:lstStyle/>
          <a:p>
            <a:r>
              <a:rPr lang="nb-NO" sz="1400" dirty="0"/>
              <a:t>I </a:t>
            </a:r>
            <a:r>
              <a:rPr lang="nb-NO" sz="1400" dirty="0" err="1"/>
              <a:t>Jdemetra</a:t>
            </a:r>
            <a:r>
              <a:rPr lang="nb-NO" sz="1400" dirty="0"/>
              <a:t>+ kan nasjonal kalender defineres. </a:t>
            </a:r>
          </a:p>
          <a:p>
            <a:pPr lvl="1"/>
            <a:r>
              <a:rPr lang="nb-NO" sz="1400" dirty="0"/>
              <a:t>Helligdager som defineres behandles i nasjonal kalender som søndag.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074" name="Picture 2" descr="Norsk flagg - Kjøp nasjonalflagget på Flaggstangsfabrikken">
            <a:extLst>
              <a:ext uri="{FF2B5EF4-FFF2-40B4-BE49-F238E27FC236}">
                <a16:creationId xmlns:a16="http://schemas.microsoft.com/office/drawing/2014/main" id="{30B19825-7FDD-EDD6-7534-8A7D5E01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45" y="336587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e 5" descr="Et bilde som inneholder tekst, skjermbilde, programvare, display&#10;&#10;Automatisk generert beskrivelse">
            <a:extLst>
              <a:ext uri="{FF2B5EF4-FFF2-40B4-BE49-F238E27FC236}">
                <a16:creationId xmlns:a16="http://schemas.microsoft.com/office/drawing/2014/main" id="{27F187F3-67CB-CE48-B161-77EC281C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0" y="734925"/>
            <a:ext cx="4991797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35D0C-19F0-5BA8-1FF6-73DEE4DC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Hvilke helligdager bør være med i egendefinert Kalender?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110956D-EB91-C896-5745-26482E4384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5240164" cy="3978862"/>
          </a:xfrm>
        </p:spPr>
        <p:txBody>
          <a:bodyPr/>
          <a:lstStyle/>
          <a:p>
            <a:r>
              <a:rPr lang="nb-NO" dirty="0"/>
              <a:t>Kontra: Effekt av helligdager som alltid faller i samme måned vil inkluderes i sesongmønsteret.</a:t>
            </a:r>
          </a:p>
          <a:p>
            <a:r>
              <a:rPr lang="nb-NO" dirty="0"/>
              <a:t>Kontra: Det kan være mye aktivitet på en helligdag</a:t>
            </a:r>
          </a:p>
          <a:p>
            <a:r>
              <a:rPr lang="nb-NO" dirty="0"/>
              <a:t>Pro: Hva om helligdagen faller på en søndag?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14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602117"/>
            <a:ext cx="5224573" cy="3978862"/>
          </a:xfrm>
        </p:spPr>
        <p:txBody>
          <a:bodyPr/>
          <a:lstStyle/>
          <a:p>
            <a:r>
              <a:rPr lang="nb-NO" dirty="0"/>
              <a:t>Påske-helligdagene kan behandles som ekstra søndag i nasjonal kalender.</a:t>
            </a:r>
          </a:p>
          <a:p>
            <a:r>
              <a:rPr lang="nb-NO" dirty="0"/>
              <a:t>Men hvordan arter påskeeffekten seg, og når inntreffer den?</a:t>
            </a:r>
          </a:p>
          <a:p>
            <a:r>
              <a:rPr lang="nb-NO" dirty="0"/>
              <a:t>Egendefinert kalender gir mulighet for å skille mellom påskeeffekt og pre-påskeeffekt!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218373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04" y="5283475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73" y="402089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07" y="322132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BD8830-004E-2C4F-AA97-7511FAF3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Sesongeffekter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52497EC5-4B71-B657-F017-84E65C5EDD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63648" y="1522931"/>
            <a:ext cx="5646350" cy="3489444"/>
          </a:xfrm>
          <a:prstGeom prst="rect">
            <a:avLst/>
          </a:prstGeom>
        </p:spPr>
      </p:pic>
      <p:pic>
        <p:nvPicPr>
          <p:cNvPr id="2052" name="Picture 4" descr="Season - Simple English Wikipedia, the free encyclopedia">
            <a:extLst>
              <a:ext uri="{FF2B5EF4-FFF2-40B4-BE49-F238E27FC236}">
                <a16:creationId xmlns:a16="http://schemas.microsoft.com/office/drawing/2014/main" id="{7E7E42FB-8F9A-E319-F917-2ADEBBAC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43" y="2050789"/>
            <a:ext cx="4540309" cy="24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E2DAC771-4322-383D-DEEE-E67889710A12}"/>
              </a:ext>
            </a:extLst>
          </p:cNvPr>
          <p:cNvSpPr txBox="1"/>
          <p:nvPr/>
        </p:nvSpPr>
        <p:spPr>
          <a:xfrm>
            <a:off x="620227" y="4683015"/>
            <a:ext cx="57376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Sesongeffekter i en tidsserie kan følge av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Sesongmessige variasjoner i været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Skikker og tradisjoner, f.eks.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Julefeiring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17. mai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Sommerferie!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Administrative regler og business </a:t>
            </a:r>
            <a:r>
              <a:rPr lang="nb-NO" dirty="0" err="1"/>
              <a:t>practice</a:t>
            </a:r>
            <a:endParaRPr lang="nb-NO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Produksjonsformer- og teknikker i økonomien.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Opptrer under normale betingelser hvert år på samme tidspunkt.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02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D77B03-60B5-04AC-584A-D9E832C5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vurdere om Norsk Kalender er bedre?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CFFDAA-B285-6220-771C-B6FD758C06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Rsa5c er en robust metode og vil ofte gi «brukbar» sesongjustering, dvs. grønt lys på </a:t>
            </a:r>
            <a:r>
              <a:rPr lang="nb-NO" dirty="0" err="1"/>
              <a:t>hovedindikatorene</a:t>
            </a:r>
            <a:r>
              <a:rPr lang="nb-NO" dirty="0"/>
              <a:t>. </a:t>
            </a:r>
          </a:p>
          <a:p>
            <a:r>
              <a:rPr lang="nb-NO" dirty="0"/>
              <a:t>Likevel vil Norsk kalender ofte gjøre justeringen betydelig bedre. </a:t>
            </a:r>
          </a:p>
          <a:p>
            <a:r>
              <a:rPr lang="nb-NO" dirty="0"/>
              <a:t>Noe man kan se særlig på er: </a:t>
            </a:r>
          </a:p>
          <a:p>
            <a:pPr lvl="1"/>
            <a:r>
              <a:rPr lang="nb-NO" dirty="0"/>
              <a:t>Blir effekter av TD-variable tydeligere? </a:t>
            </a:r>
          </a:p>
          <a:p>
            <a:pPr lvl="1"/>
            <a:r>
              <a:rPr lang="nb-NO" dirty="0"/>
              <a:t>Blir det færre automatisk detekterte </a:t>
            </a:r>
            <a:r>
              <a:rPr lang="nb-NO" dirty="0" err="1"/>
              <a:t>outliers</a:t>
            </a:r>
            <a:r>
              <a:rPr lang="nb-NO" dirty="0"/>
              <a:t>? </a:t>
            </a:r>
          </a:p>
          <a:p>
            <a:pPr lvl="1"/>
            <a:r>
              <a:rPr lang="nb-NO" dirty="0"/>
              <a:t>Blir det færre større hopp i irregulær komponent? </a:t>
            </a:r>
          </a:p>
          <a:p>
            <a:pPr lvl="1"/>
            <a:r>
              <a:rPr lang="nb-NO" dirty="0"/>
              <a:t>Føyer ARIMA-modellen seg bedre til data? (Sammenligne </a:t>
            </a:r>
            <a:r>
              <a:rPr lang="nb-NO" dirty="0" err="1"/>
              <a:t>AICc</a:t>
            </a:r>
            <a:r>
              <a:rPr lang="nb-NO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00375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C41FC93F-D9B0-B605-F454-C29796306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33" y="0"/>
            <a:ext cx="507282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DAF41C3-D780-19C2-7362-C6709B56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5695247" cy="1311128"/>
          </a:xfrm>
        </p:spPr>
        <p:txBody>
          <a:bodyPr>
            <a:normAutofit/>
          </a:bodyPr>
          <a:lstStyle/>
          <a:p>
            <a:r>
              <a:rPr lang="nb-NO" sz="4200" dirty="0"/>
              <a:t>Noen sjekkpunkter for </a:t>
            </a:r>
            <a:r>
              <a:rPr lang="nb-NO" sz="4200" dirty="0" err="1"/>
              <a:t>RegARIMA</a:t>
            </a:r>
            <a:r>
              <a:rPr lang="nb-NO" sz="4200" dirty="0"/>
              <a:t>-modell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211B53-BC4E-50B1-5648-35C2CEE70F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156274" cy="3978862"/>
          </a:xfrm>
        </p:spPr>
        <p:txBody>
          <a:bodyPr/>
          <a:lstStyle/>
          <a:p>
            <a:r>
              <a:rPr lang="nb-NO" dirty="0" err="1"/>
              <a:t>Residualer</a:t>
            </a:r>
            <a:r>
              <a:rPr lang="nb-NO" dirty="0"/>
              <a:t> er uavhengige.</a:t>
            </a:r>
          </a:p>
          <a:p>
            <a:r>
              <a:rPr lang="nb-NO" dirty="0"/>
              <a:t>Modellen føyer data godt </a:t>
            </a:r>
          </a:p>
          <a:p>
            <a:pPr lvl="2"/>
            <a:r>
              <a:rPr lang="nb-NO" dirty="0" err="1"/>
              <a:t>AICc</a:t>
            </a:r>
            <a:r>
              <a:rPr lang="nb-NO" dirty="0"/>
              <a:t> og evt. BIC</a:t>
            </a:r>
          </a:p>
          <a:p>
            <a:pPr lvl="2"/>
            <a:r>
              <a:rPr lang="nb-NO" dirty="0"/>
              <a:t>Kan kun vurderes mellom modeller.  </a:t>
            </a:r>
          </a:p>
          <a:p>
            <a:r>
              <a:rPr lang="nb-NO" dirty="0"/>
              <a:t>Vurdering av automatisk identifiserte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Signifikant effekt av kalenderparametere</a:t>
            </a:r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A10944-4544-1C9A-8651-7F71DEC0A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7" y="4683437"/>
            <a:ext cx="2896004" cy="2019582"/>
          </a:xfrm>
          <a:prstGeom prst="rect">
            <a:avLst/>
          </a:prstGeom>
        </p:spPr>
      </p:pic>
      <p:pic>
        <p:nvPicPr>
          <p:cNvPr id="11" name="Bilde 10" descr="Et bilde som inneholder tekst, Font, skjermbilde&#10;&#10;Automatisk generert beskrivelse">
            <a:extLst>
              <a:ext uri="{FF2B5EF4-FFF2-40B4-BE49-F238E27FC236}">
                <a16:creationId xmlns:a16="http://schemas.microsoft.com/office/drawing/2014/main" id="{A2E08A40-495A-63EB-0D9F-55B643DE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39" y="2247450"/>
            <a:ext cx="2199755" cy="1056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DAC9FC0-8400-846F-85EF-27B06F79BA2B}"/>
              </a:ext>
            </a:extLst>
          </p:cNvPr>
          <p:cNvSpPr/>
          <p:nvPr/>
        </p:nvSpPr>
        <p:spPr>
          <a:xfrm>
            <a:off x="8408894" y="1978029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736CD49-DD63-7DCC-05F4-355CE63E4913}"/>
              </a:ext>
            </a:extLst>
          </p:cNvPr>
          <p:cNvSpPr/>
          <p:nvPr/>
        </p:nvSpPr>
        <p:spPr>
          <a:xfrm>
            <a:off x="5289175" y="4528456"/>
            <a:ext cx="3252015" cy="24460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94813DF-21A3-942E-ACDC-46D3BB0F7388}"/>
              </a:ext>
            </a:extLst>
          </p:cNvPr>
          <p:cNvSpPr/>
          <p:nvPr/>
        </p:nvSpPr>
        <p:spPr>
          <a:xfrm>
            <a:off x="8490937" y="6225977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04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2713144"/>
            <a:ext cx="9390018" cy="1401656"/>
          </a:xfrm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r>
              <a:rPr lang="nb-NO" dirty="0"/>
              <a:t>Tilrettelegge &amp; anvende </a:t>
            </a:r>
            <a:br>
              <a:rPr lang="nb-NO" dirty="0"/>
            </a:br>
            <a:r>
              <a:rPr lang="nb-NO" dirty="0"/>
              <a:t>bruker-definerte variable i JD+</a:t>
            </a:r>
            <a:endParaRPr lang="nb-NO" sz="4400" dirty="0">
              <a:solidFill>
                <a:srgbClr val="FF0000"/>
              </a:solidFill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552F2FA-839B-409F-ACD0-3003EFE76679}"/>
              </a:ext>
            </a:extLst>
          </p:cNvPr>
          <p:cNvSpPr/>
          <p:nvPr/>
        </p:nvSpPr>
        <p:spPr>
          <a:xfrm>
            <a:off x="1210491" y="4672122"/>
            <a:ext cx="95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2000" dirty="0"/>
              <a:t>EGNE SKREDDERSYDDE KALENDERVARIABLE FOR NORSKE FORHOLD:</a:t>
            </a:r>
          </a:p>
          <a:p>
            <a:pPr algn="ctr"/>
            <a:r>
              <a:rPr lang="nb-NO" sz="2000" dirty="0"/>
              <a:t>EKS. NORSK PÅSKEVARIABEL, PRE-PÅSKEVARIABEL EL. SPESIELLE TD-VARIABLE </a:t>
            </a:r>
          </a:p>
        </p:txBody>
      </p:sp>
    </p:spTree>
    <p:extLst>
      <p:ext uri="{BB962C8B-B14F-4D97-AF65-F5344CB8AC3E}">
        <p14:creationId xmlns:p14="http://schemas.microsoft.com/office/powerpoint/2010/main" val="2698692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431872"/>
            <a:ext cx="6952807" cy="4913188"/>
          </a:xfrm>
        </p:spPr>
        <p:txBody>
          <a:bodyPr/>
          <a:lstStyle/>
          <a:p>
            <a:r>
              <a:rPr lang="nb-NO" b="1" i="1" dirty="0"/>
              <a:t>Først definere dem,</a:t>
            </a:r>
          </a:p>
          <a:p>
            <a:r>
              <a:rPr lang="nb-NO" b="1" i="1" dirty="0"/>
              <a:t>så fylle med data fra </a:t>
            </a:r>
            <a:r>
              <a:rPr lang="nb-NO" b="1" i="1" dirty="0" err="1"/>
              <a:t>providers</a:t>
            </a:r>
            <a:endParaRPr lang="nb-NO" b="1" i="1" dirty="0"/>
          </a:p>
          <a:p>
            <a:endParaRPr lang="nb-NO" b="1" i="1" dirty="0"/>
          </a:p>
          <a:p>
            <a:endParaRPr lang="nb-NO" b="1" i="1" dirty="0"/>
          </a:p>
          <a:p>
            <a:endParaRPr lang="nb-NO" b="1" i="1" dirty="0"/>
          </a:p>
          <a:p>
            <a:r>
              <a:rPr lang="nb-NO" b="1" i="1" dirty="0"/>
              <a:t>Høyreklikk på variables, </a:t>
            </a:r>
            <a:br>
              <a:rPr lang="nb-NO" b="1" i="1" dirty="0"/>
            </a:br>
            <a:r>
              <a:rPr lang="nb-NO" dirty="0"/>
              <a:t>under </a:t>
            </a:r>
            <a:r>
              <a:rPr lang="nb-NO" dirty="0" err="1"/>
              <a:t>utilities</a:t>
            </a:r>
            <a:r>
              <a:rPr lang="nb-NO" dirty="0"/>
              <a:t> i </a:t>
            </a:r>
            <a:r>
              <a:rPr lang="nb-NO" dirty="0" err="1"/>
              <a:t>workspace</a:t>
            </a:r>
            <a:r>
              <a:rPr lang="nb-NO" dirty="0"/>
              <a:t>, </a:t>
            </a:r>
            <a:br>
              <a:rPr lang="nb-NO" dirty="0"/>
            </a:br>
            <a:r>
              <a:rPr lang="nb-NO" dirty="0"/>
              <a:t>velg </a:t>
            </a:r>
            <a:r>
              <a:rPr lang="nb-NO" b="1" dirty="0"/>
              <a:t>New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</a:t>
            </a:r>
          </a:p>
          <a:p>
            <a:r>
              <a:rPr lang="nb-NO" sz="4000" dirty="0"/>
              <a:t>variable i JD+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0F87D53-55BD-80ED-D375-32F2FCA8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134" y="282108"/>
            <a:ext cx="3692619" cy="64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7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431872"/>
            <a:ext cx="6952807" cy="4913188"/>
          </a:xfrm>
        </p:spPr>
        <p:txBody>
          <a:bodyPr/>
          <a:lstStyle/>
          <a:p>
            <a:r>
              <a:rPr lang="nb-NO" b="1" i="1" dirty="0">
                <a:solidFill>
                  <a:schemeClr val="bg1">
                    <a:lumMod val="95000"/>
                  </a:schemeClr>
                </a:solidFill>
              </a:rPr>
              <a:t>Høyreklikk på variables, </a:t>
            </a:r>
            <a:br>
              <a:rPr lang="nb-NO" b="1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under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</a:rPr>
              <a:t>utilities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 i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</a:rPr>
              <a:t>workspace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, velg </a:t>
            </a:r>
            <a:r>
              <a:rPr lang="nb-NO" b="1" dirty="0">
                <a:solidFill>
                  <a:schemeClr val="bg1">
                    <a:lumMod val="95000"/>
                  </a:schemeClr>
                </a:solidFill>
              </a:rPr>
              <a:t>New</a:t>
            </a:r>
          </a:p>
          <a:p>
            <a:r>
              <a:rPr lang="nb-NO" b="1" dirty="0"/>
              <a:t>Ny variabel dukker opp på lista</a:t>
            </a:r>
          </a:p>
          <a:p>
            <a:r>
              <a:rPr lang="nb-NO" b="1" dirty="0" err="1"/>
              <a:t>Rename</a:t>
            </a:r>
            <a:r>
              <a:rPr lang="nb-NO" b="1" dirty="0"/>
              <a:t> (for å bevare oversikt) 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variable i JD+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A45BF81-B622-E55F-27E6-D28B1848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501153"/>
            <a:ext cx="5533936" cy="40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0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268" y="1647024"/>
            <a:ext cx="11523407" cy="5210976"/>
          </a:xfrm>
        </p:spPr>
        <p:txBody>
          <a:bodyPr/>
          <a:lstStyle/>
          <a:p>
            <a:r>
              <a:rPr lang="nb-NO" b="1" dirty="0"/>
              <a:t>Dobbeltklikk på variabelen</a:t>
            </a:r>
            <a:br>
              <a:rPr lang="nb-NO" b="1" dirty="0"/>
            </a:br>
            <a:endParaRPr lang="nb-NO" b="1" dirty="0"/>
          </a:p>
          <a:p>
            <a:r>
              <a:rPr lang="nb-NO" b="1" dirty="0"/>
              <a:t>Da er den tomme variabelen </a:t>
            </a:r>
            <a:br>
              <a:rPr lang="nb-NO" b="1" dirty="0"/>
            </a:br>
            <a:r>
              <a:rPr lang="nb-NO" b="1" dirty="0"/>
              <a:t>klar for å fylles </a:t>
            </a:r>
            <a:br>
              <a:rPr lang="nb-NO" b="1" dirty="0"/>
            </a:br>
            <a:r>
              <a:rPr lang="nb-NO" b="1" dirty="0"/>
              <a:t>med data fra </a:t>
            </a:r>
            <a:r>
              <a:rPr lang="nb-NO" b="1" dirty="0" err="1"/>
              <a:t>providers</a:t>
            </a:r>
            <a:r>
              <a:rPr lang="nb-NO" b="1" dirty="0"/>
              <a:t> </a:t>
            </a:r>
            <a:br>
              <a:rPr lang="nb-NO" b="1" dirty="0"/>
            </a:br>
            <a:br>
              <a:rPr lang="nb-NO" b="1" dirty="0"/>
            </a:br>
            <a:r>
              <a:rPr lang="nb-NO" b="1" dirty="0"/>
              <a:t>(drag &amp;</a:t>
            </a:r>
            <a:r>
              <a:rPr lang="nb-NO" b="1" dirty="0" err="1"/>
              <a:t>drop</a:t>
            </a:r>
            <a:r>
              <a:rPr lang="nb-NO" b="1" dirty="0"/>
              <a:t>)…</a:t>
            </a:r>
          </a:p>
          <a:p>
            <a:pPr marL="0" indent="0">
              <a:buNone/>
            </a:pPr>
            <a:endParaRPr lang="nb-NO" sz="1200" b="1" dirty="0"/>
          </a:p>
          <a:p>
            <a:pPr marL="0" indent="0">
              <a:buNone/>
            </a:pPr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variable i JD+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D4A846A-3076-4A04-90AF-99C23690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20" y="3848100"/>
            <a:ext cx="6166688" cy="286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276671"/>
            <a:ext cx="10972640" cy="553370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nb-NO" sz="2000" dirty="0"/>
              <a:t>Variable: påske[1], før-påske[6], TD-gr_1(mandag-tirsdag),TD-gr_2(onsdag–fredag ),TD-gr_3(lørdag) og skuddår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br>
              <a:rPr lang="nb-NO" sz="1000" dirty="0"/>
            </a:br>
            <a:r>
              <a:rPr lang="nb-NO" sz="1000" dirty="0"/>
              <a:t>PS. Ekstra søndager her: 1. januar, 1. mai, 17. mai, skjærtorsdag, langfredag, 2. påskedag, Kristi himmelfart, 2. pinsedag, 1. og 2. juledag  </a:t>
            </a:r>
            <a:r>
              <a:rPr lang="nb-NO" sz="1000" b="1" i="1" dirty="0"/>
              <a:t>(ikke julaften, påskeaften og nyttårsaften)</a:t>
            </a:r>
          </a:p>
          <a:p>
            <a:pPr marL="0" indent="0">
              <a:buNone/>
            </a:pPr>
            <a:endParaRPr lang="nb-NO" b="1" i="1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72CC3E0-2FEC-7660-78E3-EC5BCAF7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4" y="2212292"/>
            <a:ext cx="6518657" cy="420442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6822836-CADC-097A-5914-CD269B87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53" y="335896"/>
            <a:ext cx="12061848" cy="1311128"/>
          </a:xfrm>
        </p:spPr>
        <p:txBody>
          <a:bodyPr>
            <a:normAutofit/>
          </a:bodyPr>
          <a:lstStyle/>
          <a:p>
            <a:r>
              <a:rPr lang="nb-NO" sz="4000" dirty="0"/>
              <a:t>En bruker-definert </a:t>
            </a:r>
            <a:r>
              <a:rPr lang="nb-NO" sz="4000" dirty="0" err="1"/>
              <a:t>kalenderfil</a:t>
            </a:r>
            <a:r>
              <a:rPr lang="nb-NO" sz="4000" dirty="0"/>
              <a:t> for VHI-47: tilrettelegging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4FD5265F-E330-5D65-1301-601EFD10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93" y="2681417"/>
            <a:ext cx="7108587" cy="37511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02B1A831-A650-022F-AD85-CD2DBCD7C4FC}"/>
              </a:ext>
            </a:extLst>
          </p:cNvPr>
          <p:cNvSpPr/>
          <p:nvPr/>
        </p:nvSpPr>
        <p:spPr>
          <a:xfrm>
            <a:off x="5654211" y="5048850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1E2C5E76-D2BC-8DE9-D181-753FF7F2A420}"/>
              </a:ext>
            </a:extLst>
          </p:cNvPr>
          <p:cNvSpPr/>
          <p:nvPr/>
        </p:nvSpPr>
        <p:spPr>
          <a:xfrm>
            <a:off x="5707245" y="4529929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02052A95-29C8-8C59-6676-E12CA119C6DB}"/>
              </a:ext>
            </a:extLst>
          </p:cNvPr>
          <p:cNvSpPr/>
          <p:nvPr/>
        </p:nvSpPr>
        <p:spPr>
          <a:xfrm>
            <a:off x="7423949" y="4152859"/>
            <a:ext cx="4666131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B9144200-D67C-CECC-9413-388BAE3CE110}"/>
              </a:ext>
            </a:extLst>
          </p:cNvPr>
          <p:cNvSpPr/>
          <p:nvPr/>
        </p:nvSpPr>
        <p:spPr>
          <a:xfrm>
            <a:off x="5562771" y="5191090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0AAB2E9A-58EA-098F-B434-AF0C73DB6150}"/>
              </a:ext>
            </a:extLst>
          </p:cNvPr>
          <p:cNvSpPr/>
          <p:nvPr/>
        </p:nvSpPr>
        <p:spPr>
          <a:xfrm>
            <a:off x="590722" y="3057525"/>
            <a:ext cx="695154" cy="33750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2204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08FFD52-D422-19E5-FCCB-31329430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11" y="2206595"/>
            <a:ext cx="6532189" cy="5117092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0154" y="974677"/>
            <a:ext cx="11991328" cy="1219200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Variable: påske[1], før-påske[6], </a:t>
            </a:r>
            <a:br>
              <a:rPr lang="nb-NO" dirty="0"/>
            </a:br>
            <a:r>
              <a:rPr lang="nb-NO" b="1" dirty="0"/>
              <a:t>TD-grp1(mandag-tirsdag), TD-grp2(onsdag–fredag ),TD-grp3(lørdag)</a:t>
            </a:r>
            <a:r>
              <a:rPr lang="nb-NO" dirty="0"/>
              <a:t> og skuddår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02052A95-29C8-8C59-6676-E12CA119C6DB}"/>
              </a:ext>
            </a:extLst>
          </p:cNvPr>
          <p:cNvSpPr/>
          <p:nvPr/>
        </p:nvSpPr>
        <p:spPr>
          <a:xfrm>
            <a:off x="1864738" y="4519083"/>
            <a:ext cx="1537367" cy="1411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En bruker-definert </a:t>
            </a:r>
            <a:r>
              <a:rPr lang="nb-NO" sz="4000" dirty="0" err="1"/>
              <a:t>kalenderfil</a:t>
            </a:r>
            <a:r>
              <a:rPr lang="nb-NO" sz="4000" dirty="0"/>
              <a:t> for VHI-47: tilrettelegging</a:t>
            </a:r>
          </a:p>
        </p:txBody>
      </p:sp>
    </p:spTree>
    <p:extLst>
      <p:ext uri="{BB962C8B-B14F-4D97-AF65-F5344CB8AC3E}">
        <p14:creationId xmlns:p14="http://schemas.microsoft.com/office/powerpoint/2010/main" val="291018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268" y="1647024"/>
            <a:ext cx="7636572" cy="5144020"/>
          </a:xfrm>
        </p:spPr>
        <p:txBody>
          <a:bodyPr/>
          <a:lstStyle/>
          <a:p>
            <a:r>
              <a:rPr lang="nb-NO" b="1" dirty="0"/>
              <a:t>Drag &amp; </a:t>
            </a:r>
            <a:r>
              <a:rPr lang="nb-NO" b="1" dirty="0" err="1"/>
              <a:t>drop</a:t>
            </a:r>
            <a:r>
              <a:rPr lang="nb-NO" b="1" dirty="0"/>
              <a:t> av variablene fra </a:t>
            </a:r>
            <a:r>
              <a:rPr lang="nb-NO" b="1" dirty="0" err="1"/>
              <a:t>providers</a:t>
            </a:r>
            <a:endParaRPr lang="nb-NO" b="1" dirty="0"/>
          </a:p>
          <a:p>
            <a:r>
              <a:rPr lang="nb-NO" dirty="0"/>
              <a:t>Endelig klar for å anvende via en spesifikasjon</a:t>
            </a:r>
            <a:br>
              <a:rPr lang="nb-NO" dirty="0"/>
            </a:br>
            <a:br>
              <a:rPr lang="nb-NO" b="1" dirty="0"/>
            </a:br>
            <a:endParaRPr lang="nb-NO" b="1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D4A846A-3076-4A04-90AF-99C23690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3" y="78547"/>
            <a:ext cx="3871041" cy="1801053"/>
          </a:xfrm>
          <a:prstGeom prst="rect">
            <a:avLst/>
          </a:prstGeom>
        </p:spPr>
      </p:pic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</a:t>
            </a:r>
          </a:p>
          <a:p>
            <a:r>
              <a:rPr lang="nb-NO" sz="4000" dirty="0"/>
              <a:t>variable i JD+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8146222-1492-8D2B-7489-F733AEC5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89" y="2885440"/>
            <a:ext cx="10598680" cy="3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08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/>
              <a:t>Klon</a:t>
            </a:r>
            <a:r>
              <a:rPr lang="nb-NO" dirty="0"/>
              <a:t> en </a:t>
            </a:r>
            <a:r>
              <a:rPr lang="nb-NO" dirty="0" err="1"/>
              <a:t>spec</a:t>
            </a:r>
            <a:r>
              <a:rPr lang="nb-NO" dirty="0"/>
              <a:t>., </a:t>
            </a:r>
            <a:br>
              <a:rPr lang="nb-NO" b="1" dirty="0"/>
            </a:br>
            <a:r>
              <a:rPr lang="nb-NO" dirty="0"/>
              <a:t>(m/ Korona LSS)</a:t>
            </a:r>
          </a:p>
          <a:p>
            <a:r>
              <a:rPr lang="nb-NO" b="1" dirty="0" err="1"/>
              <a:t>Rename</a:t>
            </a:r>
            <a:r>
              <a:rPr lang="nb-NO" dirty="0"/>
              <a:t>  </a:t>
            </a:r>
          </a:p>
          <a:p>
            <a:r>
              <a:rPr lang="nb-NO" b="1" dirty="0"/>
              <a:t>Åpne</a:t>
            </a:r>
            <a:br>
              <a:rPr lang="nb-NO" dirty="0"/>
            </a:br>
            <a:endParaRPr lang="nb-NO" dirty="0"/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Lag JD+ spesifikasjon med bruker-definerte variable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90F38F5-3FC3-02A6-CDBE-F0DFF27A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40" y="1874327"/>
            <a:ext cx="8036859" cy="4962245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E5550421-96BD-067C-549F-1FD489668C75}"/>
              </a:ext>
            </a:extLst>
          </p:cNvPr>
          <p:cNvSpPr txBox="1">
            <a:spLocks/>
          </p:cNvSpPr>
          <p:nvPr/>
        </p:nvSpPr>
        <p:spPr>
          <a:xfrm>
            <a:off x="471199" y="3984673"/>
            <a:ext cx="6027575" cy="467857"/>
          </a:xfrm>
          <a:prstGeom prst="wedgeRoundRectCallout">
            <a:avLst>
              <a:gd name="adj1" fmla="val 102922"/>
              <a:gd name="adj2" fmla="val -25090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Sett TD-opsjon til </a:t>
            </a:r>
            <a:r>
              <a:rPr lang="nb-NO" sz="2800" b="1" dirty="0" err="1">
                <a:solidFill>
                  <a:srgbClr val="274247"/>
                </a:solidFill>
              </a:rPr>
              <a:t>UserDefined</a:t>
            </a:r>
            <a:endParaRPr lang="nb-NO" sz="2800" b="1" dirty="0">
              <a:solidFill>
                <a:srgbClr val="274247"/>
              </a:solidFill>
            </a:endParaRP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7AADECA6-A232-05B8-92B4-753B73A22745}"/>
              </a:ext>
            </a:extLst>
          </p:cNvPr>
          <p:cNvSpPr txBox="1">
            <a:spLocks/>
          </p:cNvSpPr>
          <p:nvPr/>
        </p:nvSpPr>
        <p:spPr>
          <a:xfrm>
            <a:off x="471199" y="5866476"/>
            <a:ext cx="6782089" cy="842434"/>
          </a:xfrm>
          <a:prstGeom prst="wedgeRoundRectCallout">
            <a:avLst>
              <a:gd name="adj1" fmla="val 87094"/>
              <a:gd name="adj2" fmla="val -37030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Så, klikk på «</a:t>
            </a:r>
            <a:r>
              <a:rPr lang="nb-NO" sz="2800" b="1" dirty="0" err="1">
                <a:solidFill>
                  <a:srgbClr val="274247"/>
                </a:solidFill>
              </a:rPr>
              <a:t>Unused</a:t>
            </a:r>
            <a:r>
              <a:rPr lang="nb-NO" sz="2800" b="1" dirty="0">
                <a:solidFill>
                  <a:srgbClr val="274247"/>
                </a:solidFill>
              </a:rPr>
              <a:t>»</a:t>
            </a:r>
            <a:br>
              <a:rPr lang="nb-NO" sz="2800" b="1" dirty="0">
                <a:solidFill>
                  <a:srgbClr val="274247"/>
                </a:solidFill>
              </a:rPr>
            </a:br>
            <a:r>
              <a:rPr lang="nb-NO" sz="2800" b="1" dirty="0">
                <a:solidFill>
                  <a:srgbClr val="274247"/>
                </a:solidFill>
              </a:rPr>
              <a:t>til høyre for </a:t>
            </a:r>
            <a:r>
              <a:rPr lang="nb-NO" sz="2800" b="1" dirty="0" err="1">
                <a:solidFill>
                  <a:srgbClr val="274247"/>
                </a:solidFill>
              </a:rPr>
              <a:t>userVariables</a:t>
            </a:r>
            <a:endParaRPr lang="nb-NO" sz="2800" b="1" dirty="0">
              <a:solidFill>
                <a:srgbClr val="274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2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BFC3A4-13F2-1C7A-4174-37180785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Kalendereffekter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A9E1938-B4F0-5766-F891-F342CC9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0" y="4086141"/>
            <a:ext cx="2076450" cy="1943100"/>
          </a:xfrm>
          <a:prstGeom prst="rect">
            <a:avLst/>
          </a:prstGeo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89EA114-DE22-1719-3A22-EA234BE6F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1634" y="1705934"/>
            <a:ext cx="6450264" cy="1723066"/>
          </a:xfrm>
        </p:spPr>
        <p:txBody>
          <a:bodyPr/>
          <a:lstStyle/>
          <a:p>
            <a:r>
              <a:rPr lang="nb-NO" dirty="0"/>
              <a:t>Variasjon som følge av hvordan kalenderen ser ut for den aktuelle måneden. </a:t>
            </a:r>
          </a:p>
          <a:p>
            <a:pPr lvl="3"/>
            <a:r>
              <a:rPr lang="nb-NO" dirty="0"/>
              <a:t>Antall helger </a:t>
            </a:r>
          </a:p>
          <a:p>
            <a:pPr lvl="3"/>
            <a:r>
              <a:rPr lang="nb-NO" dirty="0"/>
              <a:t>Hvordan øvrige helligdager faller. </a:t>
            </a:r>
          </a:p>
          <a:p>
            <a:pPr lvl="3"/>
            <a:r>
              <a:rPr lang="nb-NO" dirty="0"/>
              <a:t>Skuddårsdagen i februar.</a:t>
            </a:r>
          </a:p>
          <a:p>
            <a:r>
              <a:rPr lang="nb-NO" dirty="0"/>
              <a:t>Kalendereffekter varierer fra år til år. 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0D4DA8E-6C62-9AB6-A2E2-63E60300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08" y="1772283"/>
            <a:ext cx="2028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>
                <a:solidFill>
                  <a:schemeClr val="bg1">
                    <a:lumMod val="95000"/>
                  </a:schemeClr>
                </a:solidFill>
              </a:rPr>
              <a:t>Sett TD-opsjon til </a:t>
            </a:r>
            <a:br>
              <a:rPr lang="nb-NO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nb-NO" b="1" dirty="0" err="1">
                <a:solidFill>
                  <a:schemeClr val="bg1">
                    <a:lumMod val="95000"/>
                  </a:schemeClr>
                </a:solidFill>
              </a:rPr>
              <a:t>UserDefined</a:t>
            </a:r>
            <a:endParaRPr lang="nb-NO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Finn variable på lista, </a:t>
            </a:r>
            <a:br>
              <a:rPr lang="nb-NO" b="1" dirty="0">
                <a:solidFill>
                  <a:schemeClr val="tx1"/>
                </a:solidFill>
              </a:rPr>
            </a:br>
            <a:r>
              <a:rPr lang="nb-NO" dirty="0">
                <a:solidFill>
                  <a:schemeClr val="tx1"/>
                </a:solidFill>
              </a:rPr>
              <a:t>definert i forkant</a:t>
            </a:r>
          </a:p>
          <a:p>
            <a:r>
              <a:rPr lang="nb-NO" b="1" dirty="0">
                <a:solidFill>
                  <a:schemeClr val="tx1"/>
                </a:solidFill>
              </a:rPr>
              <a:t>Marker</a:t>
            </a:r>
            <a:br>
              <a:rPr lang="nb-NO" b="1" dirty="0">
                <a:solidFill>
                  <a:schemeClr val="tx1"/>
                </a:solidFill>
              </a:rPr>
            </a:br>
            <a:br>
              <a:rPr lang="nb-NO" b="1" dirty="0">
                <a:solidFill>
                  <a:schemeClr val="tx1"/>
                </a:solidFill>
              </a:rPr>
            </a:br>
            <a:endParaRPr lang="nb-NO" b="1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Done, OK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tx1"/>
                </a:solidFill>
              </a:rPr>
              <a:t>  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Lag en JD+ spesifikasjon med bruker-definerte variable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AA823FA-922C-9F5F-8366-64922408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8" y="1181830"/>
            <a:ext cx="6651812" cy="5565801"/>
          </a:xfrm>
          <a:prstGeom prst="rect">
            <a:avLst/>
          </a:prstGeom>
        </p:spPr>
      </p:pic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B3AB6695-61F5-C2F6-3FA8-154ED9AEE864}"/>
              </a:ext>
            </a:extLst>
          </p:cNvPr>
          <p:cNvSpPr/>
          <p:nvPr/>
        </p:nvSpPr>
        <p:spPr>
          <a:xfrm>
            <a:off x="9157448" y="3877241"/>
            <a:ext cx="1062318" cy="1972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32C83942-0AED-B55E-E80F-55A7025FAFA1}"/>
              </a:ext>
            </a:extLst>
          </p:cNvPr>
          <p:cNvSpPr txBox="1">
            <a:spLocks/>
          </p:cNvSpPr>
          <p:nvPr/>
        </p:nvSpPr>
        <p:spPr>
          <a:xfrm>
            <a:off x="376875" y="4583694"/>
            <a:ext cx="6782089" cy="842434"/>
          </a:xfrm>
          <a:prstGeom prst="wedgeRoundRectCallout">
            <a:avLst>
              <a:gd name="adj1" fmla="val 83577"/>
              <a:gd name="adj2" fmla="val -12018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Flytt over til høyre </a:t>
            </a:r>
            <a:br>
              <a:rPr lang="nb-NO" sz="2800" b="1" dirty="0">
                <a:solidFill>
                  <a:srgbClr val="274247"/>
                </a:solidFill>
              </a:rPr>
            </a:br>
            <a:r>
              <a:rPr lang="nb-NO" sz="2800" b="1" dirty="0">
                <a:solidFill>
                  <a:srgbClr val="274247"/>
                </a:solidFill>
              </a:rPr>
              <a:t>ved å trykke på pil til høyre </a:t>
            </a:r>
          </a:p>
        </p:txBody>
      </p:sp>
    </p:spTree>
    <p:extLst>
      <p:ext uri="{BB962C8B-B14F-4D97-AF65-F5344CB8AC3E}">
        <p14:creationId xmlns:p14="http://schemas.microsoft.com/office/powerpoint/2010/main" val="30068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>
                <a:solidFill>
                  <a:schemeClr val="tx1"/>
                </a:solidFill>
              </a:rPr>
              <a:t>Nytt </a:t>
            </a:r>
            <a:r>
              <a:rPr lang="nb-NO" b="1" dirty="0" err="1">
                <a:solidFill>
                  <a:schemeClr val="tx1"/>
                </a:solidFill>
              </a:rPr>
              <a:t>multiDocment</a:t>
            </a:r>
            <a:r>
              <a:rPr lang="nb-NO" b="1" dirty="0">
                <a:solidFill>
                  <a:schemeClr val="tx1"/>
                </a:solidFill>
              </a:rPr>
              <a:t>, </a:t>
            </a:r>
            <a:r>
              <a:rPr lang="nb-NO" dirty="0">
                <a:solidFill>
                  <a:schemeClr val="tx1"/>
                </a:solidFill>
              </a:rPr>
              <a:t>(</a:t>
            </a:r>
            <a:r>
              <a:rPr lang="nb-NO" dirty="0" err="1">
                <a:solidFill>
                  <a:schemeClr val="tx1"/>
                </a:solidFill>
              </a:rPr>
              <a:t>rename</a:t>
            </a:r>
            <a:r>
              <a:rPr lang="nb-NO" dirty="0">
                <a:solidFill>
                  <a:schemeClr val="tx1"/>
                </a:solidFill>
              </a:rPr>
              <a:t>)</a:t>
            </a:r>
          </a:p>
          <a:p>
            <a:r>
              <a:rPr lang="nb-NO" b="1" dirty="0">
                <a:solidFill>
                  <a:schemeClr val="tx1"/>
                </a:solidFill>
              </a:rPr>
              <a:t>Velg spesifikasjonen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Drag and </a:t>
            </a:r>
            <a:r>
              <a:rPr lang="nb-NO" b="1" dirty="0" err="1">
                <a:solidFill>
                  <a:schemeClr val="tx1"/>
                </a:solidFill>
              </a:rPr>
              <a:t>drop</a:t>
            </a:r>
            <a:r>
              <a:rPr lang="nb-NO" b="1" dirty="0">
                <a:solidFill>
                  <a:schemeClr val="tx1"/>
                </a:solidFill>
              </a:rPr>
              <a:t> VHI47-data fra </a:t>
            </a:r>
            <a:br>
              <a:rPr lang="nb-NO" b="1" dirty="0">
                <a:solidFill>
                  <a:schemeClr val="tx1"/>
                </a:solidFill>
              </a:rPr>
            </a:br>
            <a:r>
              <a:rPr lang="nb-NO" b="1" dirty="0" err="1">
                <a:solidFill>
                  <a:schemeClr val="tx1"/>
                </a:solidFill>
              </a:rPr>
              <a:t>providers</a:t>
            </a:r>
            <a:endParaRPr lang="nb-NO" b="1" dirty="0">
              <a:solidFill>
                <a:schemeClr val="tx1"/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Sjekk/sammenlign resultat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tx1"/>
                </a:solidFill>
              </a:rPr>
              <a:t>  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Anvend JD+ spesifikasjon med bruker-definerte variable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DEFF37A-BC68-BF53-1161-D6AAD1C6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96" y="1431872"/>
            <a:ext cx="14095125" cy="51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3985207" cy="5397552"/>
          </a:xfrm>
        </p:spPr>
        <p:txBody>
          <a:bodyPr/>
          <a:lstStyle/>
          <a:p>
            <a:r>
              <a:rPr lang="nb-NO" b="1" dirty="0"/>
              <a:t>Ser bra ut</a:t>
            </a:r>
            <a:br>
              <a:rPr lang="nb-NO" b="1" dirty="0"/>
            </a:br>
            <a:endParaRPr lang="nb-NO" b="1" dirty="0"/>
          </a:p>
          <a:p>
            <a:r>
              <a:rPr lang="nb-NO" dirty="0"/>
              <a:t>Sekvens av nivåskift </a:t>
            </a:r>
            <a:br>
              <a:rPr lang="nb-NO" dirty="0"/>
            </a:br>
            <a:r>
              <a:rPr lang="nb-NO" dirty="0"/>
              <a:t>Korona-perioden kan </a:t>
            </a:r>
            <a:br>
              <a:rPr lang="nb-NO" dirty="0"/>
            </a:br>
            <a:r>
              <a:rPr lang="nb-NO" dirty="0"/>
              <a:t>se ut som ikke er bra</a:t>
            </a:r>
            <a:br>
              <a:rPr lang="nb-NO" dirty="0"/>
            </a:br>
            <a:r>
              <a:rPr lang="nb-NO" dirty="0"/>
              <a:t>(ignorer)</a:t>
            </a:r>
          </a:p>
          <a:p>
            <a:r>
              <a:rPr lang="nb-NO" dirty="0"/>
              <a:t>(Men trenden lite glatt)</a:t>
            </a:r>
          </a:p>
          <a:p>
            <a:pPr marL="0" indent="0">
              <a:buNone/>
            </a:pPr>
            <a:r>
              <a:rPr lang="nb-NO" b="1" dirty="0"/>
              <a:t>Oppgave</a:t>
            </a:r>
            <a:r>
              <a:rPr lang="nb-NO" dirty="0"/>
              <a:t>: </a:t>
            </a:r>
            <a:r>
              <a:rPr lang="nb-NO" sz="2000" dirty="0"/>
              <a:t>forsøk å anvende en bruker-definert kal. fil</a:t>
            </a:r>
            <a:br>
              <a:rPr lang="nb-NO" sz="2000" dirty="0"/>
            </a:br>
            <a:r>
              <a:rPr lang="nb-NO" b="1" dirty="0"/>
              <a:t> 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Anvend JD+ spesifikasjon med bruker-definerte variable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1C2DE45-3A7F-132C-2AA8-A4860CD5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49" y="1223469"/>
            <a:ext cx="7927505" cy="56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Sliding</a:t>
            </a:r>
            <a:r>
              <a:rPr lang="nb-NO" dirty="0"/>
              <a:t> </a:t>
            </a:r>
            <a:r>
              <a:rPr lang="nb-NO" dirty="0" err="1"/>
              <a:t>spans</a:t>
            </a:r>
            <a:r>
              <a:rPr lang="nb-NO" dirty="0"/>
              <a:t> analyse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3126020"/>
            <a:ext cx="5579378" cy="3054115"/>
          </a:xfrm>
        </p:spPr>
        <p:txBody>
          <a:bodyPr/>
          <a:lstStyle/>
          <a:p>
            <a:r>
              <a:rPr lang="nb-NO" dirty="0"/>
              <a:t>Vi forventer at resultatene av sesongjusteringen holder seg stabile, dvs. at de ikke endres vesentlig når vi fjerner eller legger til få observasjoner til serien. </a:t>
            </a:r>
          </a:p>
          <a:p>
            <a:endParaRPr lang="nb-NO" dirty="0"/>
          </a:p>
        </p:txBody>
      </p:sp>
      <p:sp>
        <p:nvSpPr>
          <p:cNvPr id="32" name="Rektangel 31"/>
          <p:cNvSpPr/>
          <p:nvPr/>
        </p:nvSpPr>
        <p:spPr>
          <a:xfrm>
            <a:off x="6561313" y="3480661"/>
            <a:ext cx="5487438" cy="217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Sylinder 32"/>
              <p:cNvSpPr txBox="1"/>
              <p:nvPr/>
            </p:nvSpPr>
            <p:spPr>
              <a:xfrm>
                <a:off x="6756719" y="3665507"/>
                <a:ext cx="5066212" cy="210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 err="1"/>
                  <a:t>Jdemetra</a:t>
                </a:r>
                <a:r>
                  <a:rPr lang="nb-NO" sz="1600" dirty="0"/>
                  <a:t>+ </a:t>
                </a:r>
                <a:r>
                  <a:rPr lang="nb-NO" sz="1600" dirty="0" err="1"/>
                  <a:t>sesongjusterer</a:t>
                </a:r>
                <a:r>
                  <a:rPr lang="nb-NO" sz="1600" dirty="0"/>
                  <a:t> over hvert av de fire </a:t>
                </a:r>
                <a:r>
                  <a:rPr lang="nb-NO" sz="1600" dirty="0" err="1"/>
                  <a:t>spanene</a:t>
                </a:r>
                <a:r>
                  <a:rPr lang="nb-NO" sz="1600" dirty="0"/>
                  <a:t>. </a:t>
                </a:r>
              </a:p>
              <a:p>
                <a:endParaRPr lang="nb-NO" sz="1600" dirty="0"/>
              </a:p>
              <a:p>
                <a:r>
                  <a:rPr lang="nb-NO" sz="1600" dirty="0"/>
                  <a:t>For f.eks. juni 2016 gis da de fire sesongfaktorene: </a:t>
                </a:r>
              </a:p>
              <a:p>
                <a:br>
                  <a:rPr lang="nb-NO" sz="16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nb-NO" sz="1600" dirty="0"/>
                  <a:t>. </a:t>
                </a:r>
              </a:p>
              <a:p>
                <a:endParaRPr lang="nb-NO" sz="1600" dirty="0"/>
              </a:p>
              <a:p>
                <a:r>
                  <a:rPr lang="nb-NO" sz="1600" dirty="0"/>
                  <a:t>Ved stabilitet skal disse være ganske like!</a:t>
                </a:r>
              </a:p>
            </p:txBody>
          </p:sp>
        </mc:Choice>
        <mc:Fallback xmlns="">
          <p:sp>
            <p:nvSpPr>
              <p:cNvPr id="33" name="TekstSylinder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19" y="3665507"/>
                <a:ext cx="5066212" cy="2104615"/>
              </a:xfrm>
              <a:prstGeom prst="rect">
                <a:avLst/>
              </a:prstGeom>
              <a:blipFill>
                <a:blip r:embed="rId3"/>
                <a:stretch>
                  <a:fillRect l="-602" t="-867" b="-260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e 5">
            <a:extLst>
              <a:ext uri="{FF2B5EF4-FFF2-40B4-BE49-F238E27FC236}">
                <a16:creationId xmlns:a16="http://schemas.microsoft.com/office/drawing/2014/main" id="{153658F9-2AD3-D38B-F014-4D8464B32B27}"/>
              </a:ext>
            </a:extLst>
          </p:cNvPr>
          <p:cNvGrpSpPr/>
          <p:nvPr/>
        </p:nvGrpSpPr>
        <p:grpSpPr>
          <a:xfrm>
            <a:off x="7671425" y="233317"/>
            <a:ext cx="3979817" cy="1348355"/>
            <a:chOff x="1271452" y="5199018"/>
            <a:chExt cx="3979817" cy="1348355"/>
          </a:xfrm>
        </p:grpSpPr>
        <p:sp>
          <p:nvSpPr>
            <p:cNvPr id="21" name="Rektangel 20"/>
            <p:cNvSpPr/>
            <p:nvPr/>
          </p:nvSpPr>
          <p:spPr>
            <a:xfrm>
              <a:off x="1271452" y="5199018"/>
              <a:ext cx="3979817" cy="13483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3" name="Rett linje 22"/>
            <p:cNvCxnSpPr/>
            <p:nvPr/>
          </p:nvCxnSpPr>
          <p:spPr>
            <a:xfrm>
              <a:off x="1506583" y="5425440"/>
              <a:ext cx="5312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Sylinder 23"/>
            <p:cNvSpPr txBox="1"/>
            <p:nvPr/>
          </p:nvSpPr>
          <p:spPr>
            <a:xfrm>
              <a:off x="2037806" y="5242560"/>
              <a:ext cx="3046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Tidslinje med observasjoner</a:t>
              </a:r>
            </a:p>
          </p:txBody>
        </p:sp>
        <p:cxnSp>
          <p:nvCxnSpPr>
            <p:cNvPr id="26" name="Rett linje 25"/>
            <p:cNvCxnSpPr/>
            <p:nvPr/>
          </p:nvCxnSpPr>
          <p:spPr>
            <a:xfrm>
              <a:off x="1506583" y="5765074"/>
              <a:ext cx="53122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tt linje 27"/>
            <p:cNvCxnSpPr/>
            <p:nvPr/>
          </p:nvCxnSpPr>
          <p:spPr>
            <a:xfrm>
              <a:off x="1506583" y="5704114"/>
              <a:ext cx="0" cy="1219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tt linje 29"/>
            <p:cNvCxnSpPr/>
            <p:nvPr/>
          </p:nvCxnSpPr>
          <p:spPr>
            <a:xfrm>
              <a:off x="2033452" y="5708468"/>
              <a:ext cx="0" cy="1219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kstSylinder 30"/>
            <p:cNvSpPr txBox="1"/>
            <p:nvPr/>
          </p:nvSpPr>
          <p:spPr>
            <a:xfrm>
              <a:off x="2037805" y="5632549"/>
              <a:ext cx="32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Intervallet som betraktes</a:t>
              </a:r>
            </a:p>
          </p:txBody>
        </p:sp>
        <p:cxnSp>
          <p:nvCxnSpPr>
            <p:cNvPr id="37" name="Rett linje 36"/>
            <p:cNvCxnSpPr/>
            <p:nvPr/>
          </p:nvCxnSpPr>
          <p:spPr>
            <a:xfrm>
              <a:off x="1506583" y="6164195"/>
              <a:ext cx="53993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kstSylinder 37"/>
            <p:cNvSpPr txBox="1"/>
            <p:nvPr/>
          </p:nvSpPr>
          <p:spPr>
            <a:xfrm>
              <a:off x="2033451" y="5994211"/>
              <a:ext cx="291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Et tidspunkt f.eks. juni 2016</a:t>
              </a:r>
            </a:p>
            <a:p>
              <a:endParaRPr lang="nb-NO" dirty="0"/>
            </a:p>
          </p:txBody>
        </p: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6B972DA2-08EE-FC20-E3E6-43B8EBA8AEC8}"/>
              </a:ext>
            </a:extLst>
          </p:cNvPr>
          <p:cNvGrpSpPr/>
          <p:nvPr/>
        </p:nvGrpSpPr>
        <p:grpSpPr>
          <a:xfrm>
            <a:off x="1884660" y="1743986"/>
            <a:ext cx="8881212" cy="1358538"/>
            <a:chOff x="2033452" y="3283131"/>
            <a:chExt cx="8881212" cy="1358538"/>
          </a:xfrm>
        </p:grpSpPr>
        <p:cxnSp>
          <p:nvCxnSpPr>
            <p:cNvPr id="5" name="Rett linje 4"/>
            <p:cNvCxnSpPr/>
            <p:nvPr/>
          </p:nvCxnSpPr>
          <p:spPr>
            <a:xfrm>
              <a:off x="2033452" y="3675017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tt linje 6"/>
            <p:cNvCxnSpPr/>
            <p:nvPr/>
          </p:nvCxnSpPr>
          <p:spPr>
            <a:xfrm>
              <a:off x="2869474" y="3914503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/>
            <p:cNvCxnSpPr/>
            <p:nvPr/>
          </p:nvCxnSpPr>
          <p:spPr>
            <a:xfrm>
              <a:off x="3648891" y="4175760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tt linje 8"/>
            <p:cNvCxnSpPr/>
            <p:nvPr/>
          </p:nvCxnSpPr>
          <p:spPr>
            <a:xfrm>
              <a:off x="4615543" y="4445726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tt linje 19"/>
            <p:cNvCxnSpPr/>
            <p:nvPr/>
          </p:nvCxnSpPr>
          <p:spPr>
            <a:xfrm>
              <a:off x="2033452" y="3439883"/>
              <a:ext cx="8133806" cy="87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tt linje 34"/>
            <p:cNvCxnSpPr/>
            <p:nvPr/>
          </p:nvCxnSpPr>
          <p:spPr>
            <a:xfrm>
              <a:off x="5573486" y="3283131"/>
              <a:ext cx="8708" cy="13585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kstSylinder 38"/>
            <p:cNvSpPr txBox="1"/>
            <p:nvPr/>
          </p:nvSpPr>
          <p:spPr>
            <a:xfrm>
              <a:off x="10553700" y="3496138"/>
              <a:ext cx="226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1</a:t>
              </a: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10563599" y="3735624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/>
                <a:t>2</a:t>
              </a:r>
            </a:p>
          </p:txBody>
        </p:sp>
        <p:sp>
          <p:nvSpPr>
            <p:cNvPr id="41" name="TekstSylinder 40"/>
            <p:cNvSpPr txBox="1"/>
            <p:nvPr/>
          </p:nvSpPr>
          <p:spPr>
            <a:xfrm>
              <a:off x="10563599" y="4005942"/>
              <a:ext cx="26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3</a:t>
              </a: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0565232" y="4258491"/>
              <a:ext cx="3494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20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dirty="0"/>
                  <a:t>Sesongfaktoren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nb-NO" dirty="0"/>
                  <a:t> er ustabil dersom</a:t>
                </a:r>
                <a:br>
                  <a:rPr lang="nb-NO" dirty="0"/>
                </a:br>
                <a:r>
                  <a:rPr lang="nb-NO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nb-NO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&gt;0.03</m:t>
                    </m:r>
                  </m:oMath>
                </a14:m>
                <a:r>
                  <a:rPr lang="nb-NO" dirty="0"/>
                  <a:t> </a:t>
                </a:r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S(%) betegner prosentandelen måneder (kvartaler) med ustabile justeringer </a:t>
                </a:r>
              </a:p>
            </p:txBody>
          </p:sp>
        </mc:Choice>
        <mc:Fallback xmlns="">
          <p:sp>
            <p:nvSpPr>
              <p:cNvPr id="3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kst, skjermbilde, diagram, Plottdiagram&#10;&#10;Automatisk generert beskrivelse">
            <a:extLst>
              <a:ext uri="{FF2B5EF4-FFF2-40B4-BE49-F238E27FC236}">
                <a16:creationId xmlns:a16="http://schemas.microsoft.com/office/drawing/2014/main" id="{8455F5EF-4F7A-FD5C-CDD5-23D1D6BF6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7" y="400350"/>
            <a:ext cx="7289455" cy="3502355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C16195A2-F59D-BF5F-B9E7-4B6537F75487}"/>
              </a:ext>
            </a:extLst>
          </p:cNvPr>
          <p:cNvCxnSpPr/>
          <p:nvPr/>
        </p:nvCxnSpPr>
        <p:spPr>
          <a:xfrm flipH="1" flipV="1">
            <a:off x="6255223" y="2253565"/>
            <a:ext cx="1679713" cy="46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539EC67-2213-A584-D30F-9E315E87D6A2}"/>
              </a:ext>
            </a:extLst>
          </p:cNvPr>
          <p:cNvSpPr txBox="1"/>
          <p:nvPr/>
        </p:nvSpPr>
        <p:spPr>
          <a:xfrm>
            <a:off x="7934936" y="2697774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S(%)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EE8E2C5-9A82-638E-AB15-A77459755850}"/>
              </a:ext>
            </a:extLst>
          </p:cNvPr>
          <p:cNvSpPr txBox="1"/>
          <p:nvPr/>
        </p:nvSpPr>
        <p:spPr>
          <a:xfrm>
            <a:off x="6752589" y="4294094"/>
            <a:ext cx="4464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Den valgte prosedyren bør ikke brukes dersom S(%)  &gt; 25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S(%) &gt; 15 regnes for å være problematisk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25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nb-NO" dirty="0"/>
                  <a:t>Endring MM i sesongjusterte tall mellom måneder:</a:t>
                </a:r>
                <a:br>
                  <a:rPr lang="nb-NO" dirty="0"/>
                </a:br>
                <a:r>
                  <a:rPr lang="nb-NO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𝑀𝑀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nb-NO" dirty="0"/>
                  <a:t> </a:t>
                </a:r>
              </a:p>
              <a:p>
                <a:r>
                  <a:rPr lang="nb-NO" dirty="0"/>
                  <a:t>Endring MM anses å være ustabil dersom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&gt;0.03</m:t>
                      </m:r>
                    </m:oMath>
                  </m:oMathPara>
                </a14:m>
                <a:endParaRPr lang="nb-NO" dirty="0"/>
              </a:p>
              <a:p>
                <a:r>
                  <a:rPr lang="nb-NO" dirty="0"/>
                  <a:t>MM(%) betegner prosentandelen måneder (kvartaler) med ustabile justeringer </a:t>
                </a:r>
              </a:p>
            </p:txBody>
          </p:sp>
        </mc:Choice>
        <mc:Fallback xmlns="">
          <p:sp>
            <p:nvSpPr>
              <p:cNvPr id="3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kst, skjermbilde, diagram, Plottdiagram&#10;&#10;Automatisk generert beskrivelse">
            <a:extLst>
              <a:ext uri="{FF2B5EF4-FFF2-40B4-BE49-F238E27FC236}">
                <a16:creationId xmlns:a16="http://schemas.microsoft.com/office/drawing/2014/main" id="{8455F5EF-4F7A-FD5C-CDD5-23D1D6BF6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7" y="400350"/>
            <a:ext cx="7289455" cy="3502355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C16195A2-F59D-BF5F-B9E7-4B6537F75487}"/>
              </a:ext>
            </a:extLst>
          </p:cNvPr>
          <p:cNvCxnSpPr/>
          <p:nvPr/>
        </p:nvCxnSpPr>
        <p:spPr>
          <a:xfrm flipH="1" flipV="1">
            <a:off x="6255223" y="2253565"/>
            <a:ext cx="1679713" cy="46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539EC67-2213-A584-D30F-9E315E87D6A2}"/>
              </a:ext>
            </a:extLst>
          </p:cNvPr>
          <p:cNvSpPr txBox="1"/>
          <p:nvPr/>
        </p:nvSpPr>
        <p:spPr>
          <a:xfrm>
            <a:off x="7934936" y="2697774"/>
            <a:ext cx="16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MM(%)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EE8E2C5-9A82-638E-AB15-A77459755850}"/>
              </a:ext>
            </a:extLst>
          </p:cNvPr>
          <p:cNvSpPr txBox="1"/>
          <p:nvPr/>
        </p:nvSpPr>
        <p:spPr>
          <a:xfrm>
            <a:off x="6752589" y="4294094"/>
            <a:ext cx="4464424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Den valgte prosedyren bør ikke brukes dersom MM(%)  &gt; 40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/>
              <a:t>MM(%) &gt; 35 </a:t>
            </a:r>
            <a:r>
              <a:rPr lang="nb-NO" sz="1300" dirty="0"/>
              <a:t>regnes for å være problematisk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8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5917C1-B527-D8AC-1ABE-166F80AC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Revisjon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66F0767-6B20-3B30-25EC-50C2707F3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345" y="3991062"/>
            <a:ext cx="7327644" cy="3978862"/>
          </a:xfrm>
        </p:spPr>
        <p:txBody>
          <a:bodyPr/>
          <a:lstStyle/>
          <a:p>
            <a:r>
              <a:rPr lang="nb-NO" dirty="0"/>
              <a:t>Fremtiden er åpen, så hvordan modellen vil prestere fremover kan vi ikke si med sikkerhet. </a:t>
            </a:r>
          </a:p>
          <a:p>
            <a:r>
              <a:rPr lang="nb-NO" dirty="0"/>
              <a:t>Men vi kan se på hvordan hvilke revisjoner som ville ha skjedd med modellen i nær fortid.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0813919-F800-7A00-CE5D-B583238F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21" y="199456"/>
            <a:ext cx="7058025" cy="3724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3B49984-94EF-E7C5-A416-D533DC4E0B05}"/>
              </a:ext>
            </a:extLst>
          </p:cNvPr>
          <p:cNvSpPr txBox="1"/>
          <p:nvPr/>
        </p:nvSpPr>
        <p:spPr>
          <a:xfrm>
            <a:off x="910345" y="2321004"/>
            <a:ext cx="39092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Viktig at publisert trend og SA ikke revideres mye i fremtiden.</a:t>
            </a:r>
          </a:p>
          <a:p>
            <a:endParaRPr lang="nb-NO" sz="2400" dirty="0"/>
          </a:p>
          <a:p>
            <a:endParaRPr lang="nb-NO" sz="24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2050" name="Picture 2" descr="Businessman holds telescope looking into future concept illustration.  2239808 Vector Art at Vecteezy">
            <a:extLst>
              <a:ext uri="{FF2B5EF4-FFF2-40B4-BE49-F238E27FC236}">
                <a16:creationId xmlns:a16="http://schemas.microsoft.com/office/drawing/2014/main" id="{E9E53916-F4D1-01D5-658D-8D8B6ED5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89" y="4077051"/>
            <a:ext cx="3697077" cy="25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 descr="Et bilde som inneholder klær, Balansering, Albue, person&#10;&#10;Automatisk generert beskrivelse">
            <a:extLst>
              <a:ext uri="{FF2B5EF4-FFF2-40B4-BE49-F238E27FC236}">
                <a16:creationId xmlns:a16="http://schemas.microsoft.com/office/drawing/2014/main" id="{D5F2A50C-9D59-92A2-CFFA-88874467A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1" y="4595575"/>
            <a:ext cx="60015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CC5134-7FE0-200E-0ECD-1283B40C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 descr="Et bilde som inneholder tekst, skjermbilde, line, Plottdiagram&#10;&#10;Automatisk generert beskrivelse">
            <a:extLst>
              <a:ext uri="{FF2B5EF4-FFF2-40B4-BE49-F238E27FC236}">
                <a16:creationId xmlns:a16="http://schemas.microsoft.com/office/drawing/2014/main" id="{0DBD4262-5BC6-01AD-6E02-41AE6600C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9" y="101895"/>
            <a:ext cx="8565160" cy="3327105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E57B3CB-CC22-F00B-6741-951AE3407E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58097" y="1862176"/>
            <a:ext cx="4770380" cy="1655172"/>
          </a:xfrm>
        </p:spPr>
        <p:txBody>
          <a:bodyPr/>
          <a:lstStyle/>
          <a:p>
            <a:r>
              <a:rPr lang="nb-NO" dirty="0"/>
              <a:t>Diagnostics &gt; </a:t>
            </a:r>
            <a:r>
              <a:rPr lang="nb-NO" dirty="0" err="1"/>
              <a:t>Revisions</a:t>
            </a:r>
            <a:r>
              <a:rPr lang="nb-NO" dirty="0"/>
              <a:t> </a:t>
            </a:r>
            <a:r>
              <a:rPr lang="nb-NO" dirty="0" err="1"/>
              <a:t>History</a:t>
            </a:r>
            <a:endParaRPr lang="nb-NO" dirty="0"/>
          </a:p>
          <a:p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9E97984-73AB-048C-D949-2142E63B3CE6}"/>
              </a:ext>
            </a:extLst>
          </p:cNvPr>
          <p:cNvSpPr txBox="1"/>
          <p:nvPr/>
        </p:nvSpPr>
        <p:spPr>
          <a:xfrm>
            <a:off x="822121" y="3833769"/>
            <a:ext cx="613235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For hver måned de siste fire år beregnes sesongjusterte tall og trend som om måneden/kvartalet var den siste observasjonen i tidsserien. 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 blå punktene viser SA/Trend slik modellen beregnet den for måneden/kvartalet  første gang.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Den rød linjen viser SA/Trend slik modellen beregner den for </a:t>
            </a:r>
            <a:r>
              <a:rPr lang="nb-NO" sz="1100" dirty="0" err="1"/>
              <a:t>månenden</a:t>
            </a:r>
            <a:r>
              <a:rPr lang="nb-NO" sz="1100" dirty="0"/>
              <a:t>/kvartalet nå. 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Tabellen viser differanse mellom blå punkt og rød linje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100" dirty="0" err="1"/>
              <a:t>Mean</a:t>
            </a:r>
            <a:r>
              <a:rPr lang="nb-NO" sz="1100" dirty="0"/>
              <a:t> – gjennomsnittlig differanse. Bør være nær null.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100" dirty="0" err="1"/>
              <a:t>Rmse</a:t>
            </a:r>
            <a:r>
              <a:rPr lang="nb-NO" sz="1100" dirty="0"/>
              <a:t> – et mål på spredningen i tallene, bør være minst mulig.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OBS! Pandemien i nær fortid forkludrer anvendbarheten av disse beregningene noe</a:t>
            </a:r>
            <a:r>
              <a:rPr lang="nb-NO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67776A51-42A5-4CA3-678F-A8D234F8A360}"/>
                  </a:ext>
                </a:extLst>
              </p:cNvPr>
              <p:cNvSpPr txBox="1"/>
              <p:nvPr/>
            </p:nvSpPr>
            <p:spPr>
              <a:xfrm>
                <a:off x="7279917" y="3517348"/>
                <a:ext cx="4303552" cy="258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nb-NO" sz="1100" u="sng" dirty="0"/>
                  <a:t>Eksempel: </a:t>
                </a:r>
              </a:p>
              <a:p>
                <a:endParaRPr lang="nb-NO" sz="1100" dirty="0"/>
              </a:p>
              <a:p>
                <a:r>
                  <a:rPr lang="nb-NO" sz="1100" dirty="0"/>
                  <a:t>Sesongjusteringen utført rett etter juni </a:t>
                </a:r>
                <a:r>
                  <a:rPr lang="nb-NO" sz="1100" b="1" dirty="0"/>
                  <a:t>2022</a:t>
                </a:r>
                <a:r>
                  <a:rPr lang="nb-NO" sz="1100" dirty="0"/>
                  <a:t>: </a:t>
                </a:r>
              </a:p>
              <a:p>
                <a:br>
                  <a:rPr lang="nb-NO" sz="1100" dirty="0"/>
                </a:br>
                <a:r>
                  <a:rPr lang="nb-NO" sz="1100" dirty="0"/>
                  <a:t>Sesongjustert observasjon for juni  2022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2022|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</m:t>
                        </m:r>
                      </m:sub>
                    </m:sSub>
                  </m:oMath>
                </a14:m>
                <a:endParaRPr lang="nb-NO" sz="1100" dirty="0"/>
              </a:p>
              <a:p>
                <a:endParaRPr lang="nb-NO" sz="1100" dirty="0"/>
              </a:p>
              <a:p>
                <a:r>
                  <a:rPr lang="nb-NO" sz="1100" dirty="0"/>
                  <a:t>Ved sesongjusteringen utført rett etter januar </a:t>
                </a:r>
                <a:r>
                  <a:rPr lang="nb-NO" sz="1100" b="1" dirty="0"/>
                  <a:t>2023</a:t>
                </a:r>
                <a:r>
                  <a:rPr lang="nb-NO" sz="1100" dirty="0"/>
                  <a:t>: </a:t>
                </a:r>
              </a:p>
              <a:p>
                <a:br>
                  <a:rPr lang="nb-NO" sz="1100" dirty="0"/>
                </a:br>
                <a:r>
                  <a:rPr lang="nb-NO" sz="1100" dirty="0"/>
                  <a:t>Sesongjustert observasjon for juni 2022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𝒋𝒖𝒏𝒊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𝟐𝟎𝟐𝟐</m:t>
                        </m:r>
                        <m:r>
                          <a:rPr lang="nb-NO" sz="110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𝒋𝒂𝒏𝒖𝒂𝒓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</m:oMath>
                </a14:m>
                <a:endParaRPr lang="nb-NO" sz="1100" dirty="0"/>
              </a:p>
              <a:p>
                <a:endParaRPr lang="nb-NO" sz="1100" dirty="0"/>
              </a:p>
              <a:p>
                <a:r>
                  <a:rPr lang="nb-NO" sz="1100" dirty="0"/>
                  <a:t>Prosent revisjon for den sesongjusterte serien er da: </a:t>
                </a:r>
                <a:br>
                  <a:rPr lang="nb-NO" sz="1100" dirty="0"/>
                </a:br>
                <a:r>
                  <a:rPr lang="nb-NO" sz="1100" dirty="0"/>
                  <a:t>                            </a:t>
                </a:r>
                <a:br>
                  <a:rPr lang="nb-NO" sz="1100" dirty="0"/>
                </a:br>
                <a:r>
                  <a:rPr lang="nb-NO" sz="1100" dirty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b="0" i="1">
                                <a:latin typeface="Cambria Math" panose="02040503050406030204" pitchFamily="18" charset="0"/>
                              </a:rPr>
                              <m:t>𝑗𝑎𝑛𝑢𝑎𝑟</m:t>
                            </m:r>
                            <m:r>
                              <a:rPr lang="nb-NO" sz="1100" b="0" i="1">
                                <a:latin typeface="Cambria Math" panose="02040503050406030204" pitchFamily="18" charset="0"/>
                              </a:rPr>
                              <m:t>2023</m:t>
                            </m:r>
                          </m:sub>
                        </m:sSub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</m:t>
                            </m:r>
                          </m:sub>
                        </m:sSub>
                      </m:num>
                      <m:den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</m:t>
                            </m:r>
                          </m:sub>
                        </m:sSub>
                      </m:den>
                    </m:f>
                    <m:r>
                      <a:rPr lang="nb-NO" sz="1100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nb-NO" sz="1100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67776A51-42A5-4CA3-678F-A8D234F8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17" y="3517348"/>
                <a:ext cx="4303552" cy="2585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6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1794D9-1F66-8729-3792-EC04FE0A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139BEA1-9050-1CA6-B673-5082BE8E20B0}"/>
              </a:ext>
            </a:extLst>
          </p:cNvPr>
          <p:cNvSpPr txBox="1"/>
          <p:nvPr/>
        </p:nvSpPr>
        <p:spPr>
          <a:xfrm>
            <a:off x="6778305" y="1862176"/>
            <a:ext cx="426160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Fjerne: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Vanlige sesongvariasjoner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Effekter som følge av variasjon av kalender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Bevare:</a:t>
            </a:r>
          </a:p>
          <a:p>
            <a:r>
              <a:rPr lang="nb-NO" dirty="0"/>
              <a:t>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Veldig sterke eller svake sesongvariasjoner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Unormalt kald vinter fører til veldig høyt strømforbruk.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Gunstig plassering av fridager i mai fører til økt forbruk.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Uvanlige bevegelser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 err="1"/>
              <a:t>Nedstegningen</a:t>
            </a:r>
            <a:r>
              <a:rPr lang="nb-NO" dirty="0"/>
              <a:t> i forbindelse med </a:t>
            </a:r>
            <a:r>
              <a:rPr lang="nb-NO" dirty="0" err="1"/>
              <a:t>corona</a:t>
            </a:r>
            <a:r>
              <a:rPr lang="nb-NO" dirty="0"/>
              <a:t>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Svak kronekurs fører til at grensehandelen faller og at mange ferierer i Norge.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Tilfeldig variasjon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At det er strålende vær på 17.mai fører til høyt alkoholkonsum i mai.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Ofte uforklarlig…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A6069FD-BBBC-3E68-D20B-B724CFBD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5" y="1582834"/>
            <a:ext cx="5922792" cy="36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7098AE-FB65-511A-EE14-AC0F8EB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Unobserved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DB9FA-503F-D472-C471-30DFB1F888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Data = </a:t>
            </a: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dirty="0"/>
              <a:t>  + </a:t>
            </a:r>
            <a:r>
              <a:rPr lang="nb-NO" dirty="0">
                <a:solidFill>
                  <a:srgbClr val="7030A0"/>
                </a:solidFill>
              </a:rPr>
              <a:t>SESONG</a:t>
            </a:r>
            <a:r>
              <a:rPr lang="nb-NO" dirty="0"/>
              <a:t> + </a:t>
            </a:r>
            <a:r>
              <a:rPr lang="nb-NO" dirty="0">
                <a:solidFill>
                  <a:srgbClr val="FF0000"/>
                </a:solidFill>
              </a:rPr>
              <a:t>KALENDER</a:t>
            </a:r>
            <a:r>
              <a:rPr lang="nb-NO" dirty="0"/>
              <a:t> + </a:t>
            </a:r>
            <a:r>
              <a:rPr lang="nb-NO" dirty="0">
                <a:solidFill>
                  <a:srgbClr val="FFC000"/>
                </a:solidFill>
              </a:rPr>
              <a:t>IRREGULÆR</a:t>
            </a:r>
            <a:r>
              <a:rPr lang="nb-NO" dirty="0"/>
              <a:t> </a:t>
            </a:r>
          </a:p>
          <a:p>
            <a:pPr lvl="2"/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 : </a:t>
            </a:r>
            <a:r>
              <a:rPr lang="nb-NO" dirty="0"/>
              <a:t>overordnet bevegelse i serien. </a:t>
            </a:r>
          </a:p>
          <a:p>
            <a:pPr lvl="2"/>
            <a:r>
              <a:rPr lang="nb-NO" dirty="0">
                <a:solidFill>
                  <a:srgbClr val="7030A0"/>
                </a:solidFill>
              </a:rPr>
              <a:t>SESONG:  </a:t>
            </a:r>
            <a:r>
              <a:rPr lang="nb-NO" dirty="0"/>
              <a:t> systematisk effekt av sesong</a:t>
            </a:r>
          </a:p>
          <a:p>
            <a:pPr lvl="2"/>
            <a:r>
              <a:rPr lang="nb-NO" dirty="0">
                <a:solidFill>
                  <a:srgbClr val="FF0000"/>
                </a:solidFill>
              </a:rPr>
              <a:t>KALENDER:  </a:t>
            </a:r>
            <a:r>
              <a:rPr lang="nb-NO" dirty="0"/>
              <a:t>systematisk effekt av kalender</a:t>
            </a:r>
          </a:p>
          <a:p>
            <a:pPr lvl="2"/>
            <a:r>
              <a:rPr lang="nb-NO" dirty="0">
                <a:solidFill>
                  <a:srgbClr val="FFC000"/>
                </a:solidFill>
              </a:rPr>
              <a:t>IRREGULÆR: </a:t>
            </a:r>
            <a:r>
              <a:rPr lang="nb-NO" dirty="0"/>
              <a:t> tilfeldige bevegelser,  ikke-systematiske og ikke-predikerbare. </a:t>
            </a:r>
          </a:p>
          <a:p>
            <a:r>
              <a:rPr lang="nb-NO" dirty="0"/>
              <a:t>Sesongjusterte tall (SA) er data justert for systematiske sesong- og kalendereffekter:</a:t>
            </a:r>
          </a:p>
          <a:p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SA</a:t>
            </a:r>
            <a:r>
              <a:rPr lang="nb-NO" dirty="0"/>
              <a:t> = </a:t>
            </a: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dirty="0"/>
              <a:t>  + </a:t>
            </a:r>
            <a:r>
              <a:rPr lang="nb-NO" strike="sngStrike" dirty="0">
                <a:solidFill>
                  <a:srgbClr val="7030A0"/>
                </a:solidFill>
              </a:rPr>
              <a:t>SESONG</a:t>
            </a:r>
            <a:r>
              <a:rPr lang="nb-NO" strike="sngStrike" dirty="0"/>
              <a:t> + </a:t>
            </a:r>
            <a:r>
              <a:rPr lang="nb-NO" strike="sngStrike" dirty="0">
                <a:solidFill>
                  <a:srgbClr val="FF0000"/>
                </a:solidFill>
              </a:rPr>
              <a:t>KALENDER</a:t>
            </a:r>
            <a:r>
              <a:rPr lang="nb-NO" dirty="0"/>
              <a:t> + </a:t>
            </a:r>
            <a:r>
              <a:rPr lang="nb-NO" dirty="0">
                <a:solidFill>
                  <a:srgbClr val="FFC000"/>
                </a:solidFill>
              </a:rPr>
              <a:t>IRREGULÆR</a:t>
            </a: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 descr="Et bilde som inneholder tegnefilm, clip art, illustrasjon&#10;&#10;Automatisk generert beskrivelse">
            <a:extLst>
              <a:ext uri="{FF2B5EF4-FFF2-40B4-BE49-F238E27FC236}">
                <a16:creationId xmlns:a16="http://schemas.microsoft.com/office/drawing/2014/main" id="{F46D8AB1-0336-B17A-DEC1-BF6B98920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31" y="1717644"/>
            <a:ext cx="2033872" cy="23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34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6" ma:contentTypeDescription="Create a new document." ma:contentTypeScope="" ma:versionID="d5be15cced762bfb1b63cca064299286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f11b347883791869ef8c9687a31b6429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23894F-6FB7-413C-8DA5-FB421B861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C60F9C-C20B-4526-AA17-F705D3E3B420}">
  <ds:schemaRefs>
    <ds:schemaRef ds:uri="http://schemas.microsoft.com/office/2006/documentManagement/types"/>
    <ds:schemaRef ds:uri="http://purl.org/dc/dcmitype/"/>
    <ds:schemaRef ds:uri="74da3df6-f4aa-478a-a5d8-aa90ad35bd94"/>
    <ds:schemaRef ds:uri="http://schemas.microsoft.com/office/infopath/2007/PartnerControls"/>
    <ds:schemaRef ds:uri="2bf0940c-1ce9-4c89-931e-efbf8864587d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4530</TotalTime>
  <Words>3388</Words>
  <Application>Microsoft Office PowerPoint</Application>
  <PresentationFormat>Widescreen</PresentationFormat>
  <Paragraphs>479</Paragraphs>
  <Slides>58</Slides>
  <Notes>21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58</vt:i4>
      </vt:variant>
    </vt:vector>
  </HeadingPairs>
  <TitlesOfParts>
    <vt:vector size="67" baseType="lpstr">
      <vt:lpstr>Cambria Math</vt:lpstr>
      <vt:lpstr>Open Sans</vt:lpstr>
      <vt:lpstr>Arial</vt:lpstr>
      <vt:lpstr>Open Sans Light</vt:lpstr>
      <vt:lpstr>Roboto Condensed</vt:lpstr>
      <vt:lpstr>Oswald</vt:lpstr>
      <vt:lpstr>Calibri</vt:lpstr>
      <vt:lpstr>Wingdings</vt:lpstr>
      <vt:lpstr>Office-tema</vt:lpstr>
      <vt:lpstr>Påbygningskurs i Sesongjustering og JDemetra+</vt:lpstr>
      <vt:lpstr>Tentativ Agenda</vt:lpstr>
      <vt:lpstr>Hva er Sesongjustering?</vt:lpstr>
      <vt:lpstr>Sesongeffekter</vt:lpstr>
      <vt:lpstr>Kalendereffekter </vt:lpstr>
      <vt:lpstr>Hvorfor sesongjustering?</vt:lpstr>
      <vt:lpstr>Unobserved component model</vt:lpstr>
      <vt:lpstr>Data = TREND ⋅ SESONG ⋅ KALENDER ⋅ IRREGULÆR  </vt:lpstr>
      <vt:lpstr>SA = TREND ⋅ SESONG ⋅ KALENDER ⋅ IRREGULÆR  </vt:lpstr>
      <vt:lpstr>Additiv og Multiplikativ modell</vt:lpstr>
      <vt:lpstr>PowerPoint-presentasjon</vt:lpstr>
      <vt:lpstr>Iterativt glidende gjennomsnitt. </vt:lpstr>
      <vt:lpstr>SI-rate: SESONG ⋅ IRREGULÆR versus SESONG</vt:lpstr>
      <vt:lpstr>PowerPoint-presentasjon</vt:lpstr>
      <vt:lpstr>Problemer</vt:lpstr>
      <vt:lpstr>Ekstremverdier</vt:lpstr>
      <vt:lpstr>X-13-ARIMA-SEATS</vt:lpstr>
      <vt:lpstr>RegARIMA for pre-prosessering.</vt:lpstr>
      <vt:lpstr>RegARIMA for pre-prosessering.</vt:lpstr>
      <vt:lpstr>Log-transformasjon</vt:lpstr>
      <vt:lpstr>PowerPoint-presentasjon</vt:lpstr>
      <vt:lpstr>Additiv og Multiplikativ modell</vt:lpstr>
      <vt:lpstr>Ekstremverdier</vt:lpstr>
      <vt:lpstr>Tre typer ekstremverdier</vt:lpstr>
      <vt:lpstr>Noen sjekkpunkter for RegARIMA-modell</vt:lpstr>
      <vt:lpstr>ARIMA(P,D,Q)(BP,BD,BQ)</vt:lpstr>
      <vt:lpstr>Innledning: regARIMA-modellering sentral</vt:lpstr>
      <vt:lpstr>pickmdl{} (første OK blant 5) i X-12ARIMA</vt:lpstr>
      <vt:lpstr>Selseksjonsprosedyren automdl{} (Beste blant mange)</vt:lpstr>
      <vt:lpstr>Revisjon (tidligere sj-tall endres)</vt:lpstr>
      <vt:lpstr>PowerPoint-presentasjon</vt:lpstr>
      <vt:lpstr>PowerPoint-presentasjon</vt:lpstr>
      <vt:lpstr>Virkedag eller Arbeidsdag?</vt:lpstr>
      <vt:lpstr>Virkedagsmodellering</vt:lpstr>
      <vt:lpstr>Påska er ei nøtt!  </vt:lpstr>
      <vt:lpstr>Nasjonal Kalender</vt:lpstr>
      <vt:lpstr>Nasjonal Kalender</vt:lpstr>
      <vt:lpstr>Hvilke helligdager bør være med i egendefinert Kalender?</vt:lpstr>
      <vt:lpstr>Påska er ei nøtt!  </vt:lpstr>
      <vt:lpstr>Hvordan vurdere om Norsk Kalender er bedre? </vt:lpstr>
      <vt:lpstr>Noen sjekkpunkter for RegARIMA-modell</vt:lpstr>
      <vt:lpstr>    Tilrettelegge &amp; anvende  bruker-definerte variable i JD+</vt:lpstr>
      <vt:lpstr>PowerPoint-presentasjon</vt:lpstr>
      <vt:lpstr>PowerPoint-presentasjon</vt:lpstr>
      <vt:lpstr>PowerPoint-presentasjon</vt:lpstr>
      <vt:lpstr>En bruker-definert kalenderfil for VHI-47: tilrettelegging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Sliding spans analyse</vt:lpstr>
      <vt:lpstr>PowerPoint-presentasjon</vt:lpstr>
      <vt:lpstr>PowerPoint-presentasjon</vt:lpstr>
      <vt:lpstr>Revisjon</vt:lpstr>
      <vt:lpstr>PowerPoint-presentasjon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Påbygningskurs i Sesongjustering og Jdemetra+</dc:title>
  <dc:creator>Haug, Jens Kristoffer</dc:creator>
  <cp:lastModifiedBy>Haug, Jens Kristoffer</cp:lastModifiedBy>
  <cp:revision>6</cp:revision>
  <dcterms:created xsi:type="dcterms:W3CDTF">2023-06-09T11:22:07Z</dcterms:created>
  <dcterms:modified xsi:type="dcterms:W3CDTF">2024-11-18T15:31:52Z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